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4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Shape 12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Shape 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4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304800" algn="ctr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48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685800" y="3786737"/>
            <a:ext cx="7772400" cy="104631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190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Arial"/>
              <a:buNone/>
              <a:defRPr sz="30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x" type="tx">
  <p:cSld name="tx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marL="742950" indent="-285750" rtl="0">
              <a:defRPr/>
            </a:lvl2pPr>
            <a:lvl3pPr marL="1143000" indent="-228600" rtl="0">
              <a:defRPr/>
            </a:lvl3pPr>
            <a:lvl4pPr marL="1600200" indent="-228600"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ColTx" type="twoColTx">
  <p:cSld name="twoColTx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25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25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Only" type="titleOnly">
  <p:cSld name="title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_ONLY">
  <p:cSld name="CAPTION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457200" y="5875078"/>
            <a:ext cx="8229600" cy="69269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1pPr>
            <a:lvl2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2pPr>
            <a:lvl3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3pPr>
            <a:lvl4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4pPr>
            <a:lvl5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5pPr>
            <a:lvl6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6pPr>
            <a:lvl7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66666"/>
              <a:buFont typeface="Arial"/>
              <a:buChar char="•"/>
              <a:defRPr sz="1800">
                <a:solidFill>
                  <a:schemeClr val="dk1"/>
                </a:solidFill>
              </a:defRPr>
            </a:lvl7pPr>
            <a:lvl8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ourier New"/>
              <a:buChar char="o"/>
              <a:defRPr sz="1800">
                <a:solidFill>
                  <a:schemeClr val="dk1"/>
                </a:solidFill>
              </a:defRPr>
            </a:lvl8pPr>
            <a:lvl9pPr marL="285750" indent="-28575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Wingdings"/>
              <a:buChar char="§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indent="2286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None/>
              <a:defRPr sz="36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342900" algn="l" rtl="0">
              <a:spcBef>
                <a:spcPts val="600"/>
              </a:spcBef>
              <a:buClr>
                <a:schemeClr val="dk1"/>
              </a:buClr>
              <a:buSzPct val="166666"/>
              <a:buFont typeface="Arial"/>
              <a:buChar char="•"/>
              <a:defRPr sz="3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742950" indent="-285750" algn="l" rtl="0">
              <a:spcBef>
                <a:spcPts val="480"/>
              </a:spcBef>
              <a:buClr>
                <a:schemeClr val="dk1"/>
              </a:buClr>
              <a:buSzPct val="100000"/>
              <a:buFont typeface="Courier New"/>
              <a:buChar char="o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143000" indent="-228600" algn="l" rtl="0">
              <a:spcBef>
                <a:spcPts val="480"/>
              </a:spcBef>
              <a:buClr>
                <a:schemeClr val="dk1"/>
              </a:buClr>
              <a:buSzPct val="100000"/>
              <a:buFont typeface="Wingdings"/>
              <a:buChar char="§"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6002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0574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5146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971800" indent="-228600" algn="l" rtl="0">
              <a:spcBef>
                <a:spcPts val="360"/>
              </a:spcBef>
              <a:buClr>
                <a:schemeClr val="dk1"/>
              </a:buClr>
              <a:buSzPct val="166666"/>
              <a:buFont typeface="Arial"/>
              <a:buChar char="•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4290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Courier New"/>
              <a:buChar char="o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886200" indent="-228600" algn="l" rtl="0">
              <a:spcBef>
                <a:spcPts val="360"/>
              </a:spcBef>
              <a:buClr>
                <a:schemeClr val="dk1"/>
              </a:buClr>
              <a:buSzPct val="100000"/>
              <a:buFont typeface="Wingdings"/>
              <a:buChar char="§"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1357290" y="0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lvl="0" rtl="0">
              <a:buNone/>
            </a:pPr>
            <a:r>
              <a:rPr lang="es" dirty="0">
                <a:solidFill>
                  <a:srgbClr val="000000"/>
                </a:solidFill>
              </a:rPr>
              <a:t>     Actividad Portafolio</a:t>
            </a:r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2357422" y="2214554"/>
            <a:ext cx="8229600" cy="2708403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208333"/>
              <a:buFont typeface="Arial"/>
              <a:buChar char="•"/>
            </a:pPr>
            <a:r>
              <a:rPr lang="es" sz="1800" dirty="0"/>
              <a:t>Descripción de la actividad</a:t>
            </a:r>
          </a:p>
          <a:p>
            <a:endParaRPr sz="1800"/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208333"/>
              <a:buFont typeface="Arial"/>
              <a:buChar char="•"/>
            </a:pPr>
            <a:r>
              <a:rPr lang="es" sz="1800" dirty="0">
                <a:solidFill>
                  <a:srgbClr val="000000"/>
                </a:solidFill>
              </a:rPr>
              <a:t>Objetivo de la actividad</a:t>
            </a:r>
          </a:p>
          <a:p>
            <a:endParaRPr sz="1800"/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208333"/>
              <a:buFont typeface="Arial"/>
              <a:buChar char="•"/>
            </a:pPr>
            <a:r>
              <a:rPr lang="es" sz="1800" dirty="0"/>
              <a:t>Funcionamiento </a:t>
            </a:r>
          </a:p>
          <a:p>
            <a:endParaRPr sz="1800"/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208333"/>
              <a:buFont typeface="Arial"/>
              <a:buChar char="•"/>
            </a:pPr>
            <a:r>
              <a:rPr lang="es" sz="1800" dirty="0"/>
              <a:t>Orientación de Uso (protocolo de uso)</a:t>
            </a:r>
          </a:p>
          <a:p>
            <a:endParaRPr sz="1800"/>
          </a:p>
        </p:txBody>
      </p:sp>
      <p:sp>
        <p:nvSpPr>
          <p:cNvPr id="25" name="Shape 25"/>
          <p:cNvSpPr/>
          <p:nvPr/>
        </p:nvSpPr>
        <p:spPr>
          <a:xfrm>
            <a:off x="7215206" y="285728"/>
            <a:ext cx="637281" cy="647069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0" y="-30162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lvl="0" rtl="0">
              <a:buClr>
                <a:srgbClr val="000000"/>
              </a:buClr>
              <a:buSzPct val="30555"/>
              <a:buFont typeface="Arial"/>
              <a:buNone/>
            </a:pPr>
            <a:r>
              <a:rPr lang="es"/>
              <a:t>     Funcionamiento: 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body" idx="2"/>
          </p:nvPr>
        </p:nvSpPr>
        <p:spPr>
          <a:xfrm>
            <a:off x="4692300" y="1600137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rtl="0">
              <a:spcBef>
                <a:spcPts val="0"/>
              </a:spcBef>
              <a:buClr>
                <a:srgbClr val="000000"/>
              </a:buClr>
              <a:buSzPct val="61111"/>
              <a:buFont typeface="Arial"/>
              <a:buNone/>
            </a:pPr>
            <a:r>
              <a:rPr lang="es" sz="1800" b="1"/>
              <a:t>5. Presentación final. </a:t>
            </a:r>
            <a:r>
              <a:rPr lang="es" sz="1800"/>
              <a:t>Los niños pueden producir un documento tipo PDF o video (no disponible aún), que podrán compartir con otros.</a:t>
            </a:r>
          </a:p>
          <a:p>
            <a:endParaRPr/>
          </a:p>
          <a:p>
            <a:endParaRPr/>
          </a:p>
        </p:txBody>
      </p:sp>
      <p:sp>
        <p:nvSpPr>
          <p:cNvPr id="97" name="Shape 97"/>
          <p:cNvSpPr/>
          <p:nvPr/>
        </p:nvSpPr>
        <p:spPr>
          <a:xfrm>
            <a:off x="457200" y="1600200"/>
            <a:ext cx="3991992" cy="2992369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0" y="198437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     Orientación de uso </a:t>
            </a:r>
          </a:p>
          <a:p>
            <a:pPr>
              <a:buNone/>
            </a:pPr>
            <a:r>
              <a:rPr lang="es" sz="1800" b="0"/>
              <a:t>          (Protocolo de uso)</a:t>
            </a:r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4500562" y="1357298"/>
            <a:ext cx="4476300" cy="5078283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dirty="0"/>
              <a:t>Promover que el alumno identifique lo que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resulte </a:t>
            </a:r>
            <a:r>
              <a:rPr lang="es" sz="1800" dirty="0"/>
              <a:t>significativo de su trabajo, para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compartirlo</a:t>
            </a:r>
            <a:r>
              <a:rPr lang="es" sz="1800" b="1" dirty="0">
                <a:solidFill>
                  <a:srgbClr val="FF0000"/>
                </a:solidFill>
              </a:rPr>
              <a:t>*</a:t>
            </a:r>
            <a:r>
              <a:rPr lang="es" sz="1800" dirty="0"/>
              <a:t>, procurando generar una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secuencia </a:t>
            </a:r>
            <a:r>
              <a:rPr lang="es" sz="1800" dirty="0"/>
              <a:t>coherente</a:t>
            </a:r>
            <a:r>
              <a:rPr lang="es" sz="1800" dirty="0" smtClean="0"/>
              <a:t>.</a:t>
            </a:r>
          </a:p>
          <a:p>
            <a:pPr lvl="0" rtl="0">
              <a:spcBef>
                <a:spcPts val="0"/>
              </a:spcBef>
              <a:buNone/>
            </a:pPr>
            <a:endParaRPr lang="es" sz="1800" dirty="0"/>
          </a:p>
          <a:p>
            <a:pPr lvl="0" rtl="0">
              <a:spcBef>
                <a:spcPts val="0"/>
              </a:spcBef>
              <a:buNone/>
            </a:pPr>
            <a:r>
              <a:rPr lang="es" sz="1800" dirty="0"/>
              <a:t>El docente puede asimismo documentar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sus </a:t>
            </a:r>
            <a:r>
              <a:rPr lang="es" sz="1800" dirty="0"/>
              <a:t>comentarios y apreciaciones en el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espacio </a:t>
            </a:r>
            <a:r>
              <a:rPr lang="es" sz="1800" dirty="0"/>
              <a:t>de Descripción del Portafolio</a:t>
            </a:r>
            <a:r>
              <a:rPr lang="es" sz="1800" b="1" dirty="0">
                <a:solidFill>
                  <a:srgbClr val="FF0000"/>
                </a:solidFill>
              </a:rPr>
              <a:t>*</a:t>
            </a:r>
            <a:r>
              <a:rPr lang="es" sz="1800" dirty="0"/>
              <a:t>.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(</a:t>
            </a:r>
            <a:r>
              <a:rPr lang="es" sz="1800" dirty="0"/>
              <a:t>Generales</a:t>
            </a:r>
            <a:r>
              <a:rPr lang="es" sz="1800" dirty="0" smtClean="0"/>
              <a:t>)</a:t>
            </a:r>
          </a:p>
          <a:p>
            <a:pPr lvl="0" rtl="0">
              <a:spcBef>
                <a:spcPts val="0"/>
              </a:spcBef>
              <a:buNone/>
            </a:pPr>
            <a:endParaRPr lang="es" sz="1800" dirty="0"/>
          </a:p>
          <a:p>
            <a:pPr lvl="0" rtl="0">
              <a:spcBef>
                <a:spcPts val="0"/>
              </a:spcBef>
              <a:buNone/>
            </a:pPr>
            <a:r>
              <a:rPr lang="es" sz="1800" dirty="0"/>
              <a:t>Se sugiere incentivar el uso de etiquetas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de </a:t>
            </a:r>
            <a:r>
              <a:rPr lang="es" sz="1800" dirty="0"/>
              <a:t>manera que se puedan clasificar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adecuadamente </a:t>
            </a:r>
            <a:r>
              <a:rPr lang="es" sz="1800" dirty="0"/>
              <a:t>los distintos trabajos</a:t>
            </a:r>
            <a:r>
              <a:rPr lang="es" sz="1800" dirty="0" smtClean="0"/>
              <a:t>.</a:t>
            </a:r>
            <a:r>
              <a:rPr lang="es" sz="1800" b="1" dirty="0" smtClean="0">
                <a:solidFill>
                  <a:srgbClr val="FF0000"/>
                </a:solidFill>
              </a:rPr>
              <a:t>*</a:t>
            </a:r>
          </a:p>
          <a:p>
            <a:pPr lvl="0" rtl="0">
              <a:spcBef>
                <a:spcPts val="0"/>
              </a:spcBef>
              <a:buNone/>
            </a:pPr>
            <a:endParaRPr lang="es" sz="1800" b="1" dirty="0">
              <a:solidFill>
                <a:srgbClr val="FF0000"/>
              </a:solidFill>
            </a:endParaRPr>
          </a:p>
          <a:p>
            <a:pPr lvl="0" rtl="0">
              <a:spcBef>
                <a:spcPts val="0"/>
              </a:spcBef>
              <a:buNone/>
            </a:pPr>
            <a:r>
              <a:rPr lang="es" sz="1800" dirty="0"/>
              <a:t>El alumno podrá agregar o quitar las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marcas </a:t>
            </a:r>
            <a:r>
              <a:rPr lang="es" sz="1800" dirty="0"/>
              <a:t>en cualquier momento.</a:t>
            </a:r>
          </a:p>
          <a:p>
            <a:pPr>
              <a:spcBef>
                <a:spcPts val="0"/>
              </a:spcBef>
            </a:pPr>
            <a:endParaRPr/>
          </a:p>
        </p:txBody>
      </p:sp>
      <p:sp>
        <p:nvSpPr>
          <p:cNvPr id="104" name="Shape 104"/>
          <p:cNvSpPr/>
          <p:nvPr/>
        </p:nvSpPr>
        <p:spPr>
          <a:xfrm>
            <a:off x="330684" y="1855143"/>
            <a:ext cx="3659461" cy="2735112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0" y="-30162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s" dirty="0"/>
              <a:t>     Orientación de uso</a:t>
            </a:r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4572000" y="1214422"/>
            <a:ext cx="4286280" cy="5170616"/>
          </a:xfrm>
          <a:prstGeom prst="rect">
            <a:avLst/>
          </a:prstGeom>
        </p:spPr>
        <p:txBody>
          <a:bodyPr wrap="square" lIns="91425" tIns="91425" rIns="91425" bIns="91425" anchor="t" anchorCtr="0">
            <a:spAutoFit/>
          </a:bodyPr>
          <a:lstStyle/>
          <a:p>
            <a:pPr lvl="0" algn="just" rtl="0">
              <a:spcBef>
                <a:spcPts val="0"/>
              </a:spcBef>
              <a:buNone/>
            </a:pPr>
            <a:r>
              <a:rPr lang="es" sz="1800" dirty="0"/>
              <a:t>Se sugiere que cada hoja del </a:t>
            </a:r>
            <a:endParaRPr lang="es" sz="1800" dirty="0" smtClean="0"/>
          </a:p>
          <a:p>
            <a:pPr lvl="0" algn="just" rtl="0">
              <a:spcBef>
                <a:spcPts val="0"/>
              </a:spcBef>
              <a:buNone/>
            </a:pPr>
            <a:r>
              <a:rPr lang="es" sz="1800" dirty="0" smtClean="0"/>
              <a:t>portafolio </a:t>
            </a:r>
            <a:r>
              <a:rPr lang="es" sz="1800" dirty="0"/>
              <a:t>contenga un texto </a:t>
            </a:r>
            <a:endParaRPr lang="es" sz="1800" dirty="0" smtClean="0"/>
          </a:p>
          <a:p>
            <a:pPr lvl="0" algn="just" rtl="0">
              <a:spcBef>
                <a:spcPts val="0"/>
              </a:spcBef>
              <a:buNone/>
            </a:pPr>
            <a:r>
              <a:rPr lang="es" sz="1800" dirty="0" smtClean="0"/>
              <a:t>descriptivo</a:t>
            </a:r>
            <a:r>
              <a:rPr lang="es" sz="1800" dirty="0"/>
              <a:t>. Se toma como base la </a:t>
            </a:r>
            <a:endParaRPr lang="es" sz="1800" dirty="0" smtClean="0"/>
          </a:p>
          <a:p>
            <a:pPr lvl="0" algn="just" rtl="0">
              <a:spcBef>
                <a:spcPts val="0"/>
              </a:spcBef>
              <a:buNone/>
            </a:pPr>
            <a:r>
              <a:rPr lang="es" sz="1800" dirty="0" smtClean="0"/>
              <a:t>descripción </a:t>
            </a:r>
            <a:r>
              <a:rPr lang="es" sz="1800" dirty="0"/>
              <a:t>que se encuentra en el </a:t>
            </a:r>
            <a:endParaRPr lang="es" sz="1800" dirty="0" smtClean="0"/>
          </a:p>
          <a:p>
            <a:pPr lvl="0" algn="just" rtl="0">
              <a:spcBef>
                <a:spcPts val="0"/>
              </a:spcBef>
              <a:buNone/>
            </a:pPr>
            <a:r>
              <a:rPr lang="es" sz="1800" dirty="0" smtClean="0"/>
              <a:t>propio </a:t>
            </a:r>
            <a:r>
              <a:rPr lang="es" sz="1800" dirty="0"/>
              <a:t>archivo, pero puede ser </a:t>
            </a:r>
            <a:endParaRPr lang="es" sz="1800" dirty="0" smtClean="0"/>
          </a:p>
          <a:p>
            <a:pPr lvl="0" algn="just" rtl="0">
              <a:spcBef>
                <a:spcPts val="0"/>
              </a:spcBef>
              <a:buNone/>
            </a:pPr>
            <a:r>
              <a:rPr lang="es" sz="1800" dirty="0" smtClean="0"/>
              <a:t>modificada </a:t>
            </a:r>
            <a:r>
              <a:rPr lang="es" sz="1800" dirty="0"/>
              <a:t>tanto desde el Diario </a:t>
            </a:r>
            <a:endParaRPr lang="es" sz="1800" dirty="0" smtClean="0"/>
          </a:p>
          <a:p>
            <a:pPr lvl="0" algn="just" rtl="0">
              <a:spcBef>
                <a:spcPts val="0"/>
              </a:spcBef>
              <a:buNone/>
            </a:pPr>
            <a:r>
              <a:rPr lang="es" sz="1800" dirty="0" smtClean="0"/>
              <a:t>como </a:t>
            </a:r>
            <a:r>
              <a:rPr lang="es" sz="1800" dirty="0"/>
              <a:t>desde el Portafolio.</a:t>
            </a:r>
          </a:p>
          <a:p>
            <a:pPr lvl="0" algn="just" rtl="0">
              <a:spcBef>
                <a:spcPts val="0"/>
              </a:spcBef>
              <a:buNone/>
            </a:pPr>
            <a:endParaRPr lang="es" sz="1800" dirty="0" smtClean="0"/>
          </a:p>
          <a:p>
            <a:pPr lvl="0" algn="just" rtl="0">
              <a:spcBef>
                <a:spcPts val="0"/>
              </a:spcBef>
              <a:buNone/>
            </a:pPr>
            <a:r>
              <a:rPr lang="es" sz="1800" dirty="0" smtClean="0"/>
              <a:t>Se </a:t>
            </a:r>
            <a:r>
              <a:rPr lang="es" sz="1800" dirty="0"/>
              <a:t>sugiere que se vayan </a:t>
            </a:r>
            <a:endParaRPr lang="es" sz="1800" dirty="0" smtClean="0"/>
          </a:p>
          <a:p>
            <a:pPr lvl="0" algn="just" rtl="0">
              <a:spcBef>
                <a:spcPts val="0"/>
              </a:spcBef>
              <a:buNone/>
            </a:pPr>
            <a:r>
              <a:rPr lang="es" sz="1800" dirty="0" smtClean="0"/>
              <a:t>incorporando </a:t>
            </a:r>
            <a:r>
              <a:rPr lang="es" sz="1800" dirty="0"/>
              <a:t>líneas</a:t>
            </a:r>
            <a:r>
              <a:rPr lang="es" sz="1800" b="1" dirty="0">
                <a:solidFill>
                  <a:srgbClr val="FF0000"/>
                </a:solidFill>
              </a:rPr>
              <a:t>*</a:t>
            </a:r>
            <a:r>
              <a:rPr lang="es" sz="1800" dirty="0"/>
              <a:t> que reflejen </a:t>
            </a:r>
            <a:endParaRPr lang="es" sz="1800" dirty="0" smtClean="0"/>
          </a:p>
          <a:p>
            <a:pPr lvl="0" algn="just" rtl="0">
              <a:spcBef>
                <a:spcPts val="0"/>
              </a:spcBef>
              <a:buNone/>
            </a:pPr>
            <a:r>
              <a:rPr lang="es" sz="1800" dirty="0" smtClean="0"/>
              <a:t>las </a:t>
            </a:r>
            <a:r>
              <a:rPr lang="es" sz="1800" dirty="0"/>
              <a:t>distintas instancias que se han </a:t>
            </a:r>
            <a:endParaRPr lang="es" sz="1800" dirty="0" smtClean="0"/>
          </a:p>
          <a:p>
            <a:pPr lvl="0" algn="just" rtl="0">
              <a:spcBef>
                <a:spcPts val="0"/>
              </a:spcBef>
              <a:buNone/>
            </a:pPr>
            <a:r>
              <a:rPr lang="es" sz="1800" dirty="0" smtClean="0"/>
              <a:t>recorrido </a:t>
            </a:r>
            <a:r>
              <a:rPr lang="es" sz="1800" dirty="0"/>
              <a:t>con el trabajo.</a:t>
            </a:r>
          </a:p>
          <a:p>
            <a:pPr algn="just">
              <a:spcBef>
                <a:spcPts val="0"/>
              </a:spcBef>
              <a:buNone/>
            </a:pPr>
            <a:endParaRPr lang="es" sz="1800" dirty="0" smtClean="0"/>
          </a:p>
          <a:p>
            <a:pPr algn="just">
              <a:spcBef>
                <a:spcPts val="0"/>
              </a:spcBef>
              <a:buNone/>
            </a:pPr>
            <a:r>
              <a:rPr lang="es" sz="1800" dirty="0" smtClean="0"/>
              <a:t>Si </a:t>
            </a:r>
            <a:r>
              <a:rPr lang="es" sz="1800" dirty="0"/>
              <a:t>se desean mostrar distintas </a:t>
            </a:r>
            <a:endParaRPr lang="es" sz="1800" dirty="0" smtClean="0"/>
          </a:p>
          <a:p>
            <a:pPr algn="just">
              <a:spcBef>
                <a:spcPts val="0"/>
              </a:spcBef>
              <a:buNone/>
            </a:pPr>
            <a:r>
              <a:rPr lang="es" sz="1800" dirty="0" smtClean="0"/>
              <a:t>fases </a:t>
            </a:r>
            <a:r>
              <a:rPr lang="es" sz="1800" dirty="0"/>
              <a:t>del mismo trabajo, se </a:t>
            </a:r>
            <a:endParaRPr lang="es" sz="1800" dirty="0" smtClean="0"/>
          </a:p>
          <a:p>
            <a:pPr algn="just">
              <a:spcBef>
                <a:spcPts val="0"/>
              </a:spcBef>
              <a:buNone/>
            </a:pPr>
            <a:r>
              <a:rPr lang="es" sz="1800" dirty="0" smtClean="0"/>
              <a:t>recomienda </a:t>
            </a:r>
            <a:r>
              <a:rPr lang="es" sz="1800" dirty="0"/>
              <a:t>estimular a los </a:t>
            </a:r>
            <a:endParaRPr lang="es" sz="1800" dirty="0" smtClean="0"/>
          </a:p>
          <a:p>
            <a:pPr algn="just">
              <a:spcBef>
                <a:spcPts val="0"/>
              </a:spcBef>
              <a:buNone/>
            </a:pPr>
            <a:r>
              <a:rPr lang="es" sz="1800" dirty="0" smtClean="0"/>
              <a:t>alumnos </a:t>
            </a:r>
            <a:r>
              <a:rPr lang="es" sz="1800" dirty="0"/>
              <a:t>a que guarden </a:t>
            </a:r>
            <a:endParaRPr lang="es" sz="1800" dirty="0" smtClean="0"/>
          </a:p>
          <a:p>
            <a:pPr algn="just">
              <a:spcBef>
                <a:spcPts val="0"/>
              </a:spcBef>
              <a:buNone/>
            </a:pPr>
            <a:r>
              <a:rPr lang="es" sz="1800" dirty="0" smtClean="0"/>
              <a:t>distintas </a:t>
            </a:r>
            <a:r>
              <a:rPr lang="es" sz="1800" dirty="0"/>
              <a:t>copias del mismo.</a:t>
            </a:r>
          </a:p>
        </p:txBody>
      </p:sp>
      <p:sp>
        <p:nvSpPr>
          <p:cNvPr id="111" name="Shape 111"/>
          <p:cNvSpPr/>
          <p:nvPr/>
        </p:nvSpPr>
        <p:spPr>
          <a:xfrm>
            <a:off x="457200" y="1417637"/>
            <a:ext cx="3939021" cy="295321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0" y="-30162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s" dirty="0"/>
              <a:t>     Orientación de uso</a:t>
            </a:r>
          </a:p>
        </p:txBody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5572132" y="357166"/>
            <a:ext cx="3571868" cy="6278612"/>
          </a:xfrm>
          <a:prstGeom prst="rect">
            <a:avLst/>
          </a:prstGeom>
        </p:spPr>
        <p:txBody>
          <a:bodyPr wrap="square" lIns="91425" tIns="91425" rIns="91425" bIns="91425" anchor="t" anchorCtr="0">
            <a:sp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dirty="0"/>
              <a:t>La generación </a:t>
            </a:r>
            <a:r>
              <a:rPr lang="es" sz="1800" dirty="0" smtClean="0"/>
              <a:t>de</a:t>
            </a:r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presentaciones </a:t>
            </a:r>
            <a:r>
              <a:rPr lang="es" sz="1800" dirty="0"/>
              <a:t>no debe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nunca </a:t>
            </a:r>
            <a:r>
              <a:rPr lang="es" sz="1800" dirty="0"/>
              <a:t>sustituir la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conversación </a:t>
            </a:r>
            <a:r>
              <a:rPr lang="es" sz="1800" dirty="0"/>
              <a:t>personal entre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el </a:t>
            </a:r>
            <a:r>
              <a:rPr lang="es" sz="1800" dirty="0"/>
              <a:t>autor/es y lectores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(</a:t>
            </a:r>
            <a:r>
              <a:rPr lang="es" sz="1800" dirty="0"/>
              <a:t>alumnos, padres, docentes)</a:t>
            </a:r>
          </a:p>
          <a:p>
            <a:pPr lvl="0" rtl="0">
              <a:spcBef>
                <a:spcPts val="0"/>
              </a:spcBef>
              <a:buNone/>
            </a:pP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Una </a:t>
            </a:r>
            <a:r>
              <a:rPr lang="es" sz="1800" dirty="0"/>
              <a:t>vez generados las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presentaciones</a:t>
            </a:r>
            <a:r>
              <a:rPr lang="es" sz="1800" dirty="0"/>
              <a:t>, es clave que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los </a:t>
            </a:r>
            <a:r>
              <a:rPr lang="es" sz="1800" dirty="0"/>
              <a:t>alumnos tengan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retroalimentación </a:t>
            </a:r>
            <a:r>
              <a:rPr lang="es" sz="1800" dirty="0"/>
              <a:t>de sus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pares </a:t>
            </a:r>
            <a:r>
              <a:rPr lang="es" sz="1800" dirty="0"/>
              <a:t>y/o docentes, que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permitan </a:t>
            </a:r>
            <a:r>
              <a:rPr lang="es" sz="1800" dirty="0"/>
              <a:t>seguir avanzando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con </a:t>
            </a:r>
            <a:r>
              <a:rPr lang="es" sz="1800" dirty="0"/>
              <a:t>el proyecto</a:t>
            </a:r>
            <a:r>
              <a:rPr lang="es" sz="1800" dirty="0" smtClean="0"/>
              <a:t>.</a:t>
            </a:r>
          </a:p>
          <a:p>
            <a:pPr lvl="0" rtl="0">
              <a:spcBef>
                <a:spcPts val="0"/>
              </a:spcBef>
              <a:buNone/>
            </a:pPr>
            <a:endParaRPr lang="es" sz="1800" dirty="0"/>
          </a:p>
          <a:p>
            <a:pPr lvl="0" rtl="0">
              <a:spcBef>
                <a:spcPts val="0"/>
              </a:spcBef>
              <a:buNone/>
            </a:pPr>
            <a:r>
              <a:rPr lang="es" sz="1800" dirty="0"/>
              <a:t>Los docentes no deben verlo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como </a:t>
            </a:r>
            <a:r>
              <a:rPr lang="es" sz="1800" dirty="0"/>
              <a:t>un resumen terminado,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sino </a:t>
            </a:r>
            <a:r>
              <a:rPr lang="es" sz="1800" dirty="0"/>
              <a:t>como un proceso de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construcción</a:t>
            </a:r>
            <a:r>
              <a:rPr lang="es" sz="1800" dirty="0"/>
              <a:t>.</a:t>
            </a:r>
          </a:p>
          <a:p>
            <a:pPr>
              <a:spcBef>
                <a:spcPts val="0"/>
              </a:spcBef>
              <a:buNone/>
            </a:pPr>
            <a:endParaRPr lang="es" sz="1800" dirty="0" smtClean="0"/>
          </a:p>
          <a:p>
            <a:pPr>
              <a:spcBef>
                <a:spcPts val="0"/>
              </a:spcBef>
              <a:buNone/>
            </a:pPr>
            <a:r>
              <a:rPr lang="es" sz="1800" dirty="0" smtClean="0"/>
              <a:t>Por </a:t>
            </a:r>
            <a:r>
              <a:rPr lang="es" sz="1800" dirty="0"/>
              <a:t>actividades grupales, </a:t>
            </a:r>
            <a:endParaRPr lang="es" sz="1800" dirty="0" smtClean="0"/>
          </a:p>
          <a:p>
            <a:pPr>
              <a:spcBef>
                <a:spcPts val="0"/>
              </a:spcBef>
              <a:buNone/>
            </a:pPr>
            <a:r>
              <a:rPr lang="es" sz="1800" dirty="0" smtClean="0"/>
              <a:t>véase </a:t>
            </a:r>
            <a:r>
              <a:rPr lang="es" sz="1800" dirty="0"/>
              <a:t>Bulletin Board.</a:t>
            </a:r>
          </a:p>
        </p:txBody>
      </p:sp>
      <p:sp>
        <p:nvSpPr>
          <p:cNvPr id="118" name="Shape 118"/>
          <p:cNvSpPr/>
          <p:nvPr/>
        </p:nvSpPr>
        <p:spPr>
          <a:xfrm>
            <a:off x="706800" y="1728157"/>
            <a:ext cx="4481260" cy="3355391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4451700" y="979037"/>
            <a:ext cx="4024500" cy="6078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s" sz="1800"/>
              <a:t>     Imágenes de colaboración...</a:t>
            </a:r>
          </a:p>
        </p:txBody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  <p:sp>
        <p:nvSpPr>
          <p:cNvPr id="125" name="Shape 125"/>
          <p:cNvSpPr/>
          <p:nvPr/>
        </p:nvSpPr>
        <p:spPr>
          <a:xfrm>
            <a:off x="609600" y="1262487"/>
            <a:ext cx="3645650" cy="2730399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126" name="Shape 126"/>
          <p:cNvSpPr txBox="1">
            <a:spLocks noGrp="1"/>
          </p:cNvSpPr>
          <p:nvPr>
            <p:ph type="body" idx="2"/>
          </p:nvPr>
        </p:nvSpPr>
        <p:spPr>
          <a:xfrm>
            <a:off x="5078094" y="1875463"/>
            <a:ext cx="3994500" cy="4339619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s" sz="1800" dirty="0"/>
              <a:t>La forma de compartir la actividad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portafolio </a:t>
            </a:r>
            <a:r>
              <a:rPr lang="es" sz="1800" dirty="0"/>
              <a:t>a través de la red es la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habitual</a:t>
            </a:r>
            <a:r>
              <a:rPr lang="es" sz="1800" dirty="0"/>
              <a:t>. En la primera imagen se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muestra </a:t>
            </a:r>
            <a:r>
              <a:rPr lang="es" sz="1800" dirty="0"/>
              <a:t>cuando el niño comparte su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-ES_tradnl" sz="1800" dirty="0" smtClean="0"/>
              <a:t>P</a:t>
            </a:r>
            <a:r>
              <a:rPr lang="es" sz="1800" dirty="0" smtClean="0"/>
              <a:t>resentación</a:t>
            </a:r>
            <a:endParaRPr lang="es" sz="1800" dirty="0"/>
          </a:p>
          <a:p>
            <a:pPr lvl="0" rtl="0">
              <a:spcBef>
                <a:spcPts val="0"/>
              </a:spcBef>
              <a:buNone/>
            </a:pP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En </a:t>
            </a:r>
            <a:r>
              <a:rPr lang="es" sz="1800" dirty="0"/>
              <a:t>el caso del Portafolio, los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comentarios </a:t>
            </a:r>
            <a:r>
              <a:rPr lang="es" sz="1800" dirty="0"/>
              <a:t>del visitante son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registrados </a:t>
            </a:r>
            <a:r>
              <a:rPr lang="es" sz="1800" dirty="0"/>
              <a:t>con una etiqueta que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permite </a:t>
            </a:r>
            <a:r>
              <a:rPr lang="es" sz="1800" dirty="0"/>
              <a:t>distinguirlos, como se ve en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la </a:t>
            </a:r>
            <a:r>
              <a:rPr lang="es" sz="1800" dirty="0"/>
              <a:t>segunda imagen:</a:t>
            </a:r>
          </a:p>
          <a:p>
            <a:pPr lvl="0" rtl="0">
              <a:spcBef>
                <a:spcPts val="0"/>
              </a:spcBef>
              <a:buNone/>
            </a:pP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A </a:t>
            </a:r>
            <a:r>
              <a:rPr lang="es" sz="1800" dirty="0"/>
              <a:t>modo de ejemplo, al final del texto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aparece </a:t>
            </a:r>
            <a:r>
              <a:rPr lang="es" sz="1800" dirty="0"/>
              <a:t>mensaje que "Walter" le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deja </a:t>
            </a:r>
            <a:r>
              <a:rPr lang="es" sz="1800" dirty="0"/>
              <a:t>al alumno para esa actividad.</a:t>
            </a:r>
          </a:p>
        </p:txBody>
      </p:sp>
      <p:sp>
        <p:nvSpPr>
          <p:cNvPr id="127" name="Shape 127"/>
          <p:cNvSpPr/>
          <p:nvPr/>
        </p:nvSpPr>
        <p:spPr>
          <a:xfrm>
            <a:off x="639483" y="4126076"/>
            <a:ext cx="3585885" cy="2685973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  <p:sp>
        <p:nvSpPr>
          <p:cNvPr id="8" name="Shape 116"/>
          <p:cNvSpPr txBox="1">
            <a:spLocks/>
          </p:cNvSpPr>
          <p:nvPr/>
        </p:nvSpPr>
        <p:spPr>
          <a:xfrm>
            <a:off x="0" y="-3016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spAutoFit/>
          </a:bodyPr>
          <a:lstStyle/>
          <a:p>
            <a:pPr marL="0" marR="0" lvl="0" indent="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  <a:tabLst/>
              <a:defRPr/>
            </a:pPr>
            <a:r>
              <a:rPr kumimoji="0" lang="es" sz="3600" b="1" i="0" u="none" strike="noStrike" kern="0" cap="none" spc="0" normalizeH="0" baseline="0" noProof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    Orientación de uso</a:t>
            </a:r>
            <a:endParaRPr kumimoji="0" lang="es" sz="3600" b="1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500034" y="142852"/>
            <a:ext cx="8229600" cy="767552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lvl="0" algn="l" rtl="0">
              <a:lnSpc>
                <a:spcPct val="115000"/>
              </a:lnSpc>
              <a:buClr>
                <a:srgbClr val="000000"/>
              </a:buClr>
              <a:buSzPct val="30555"/>
              <a:buFont typeface="Arial"/>
              <a:buNone/>
            </a:pPr>
            <a:r>
              <a:rPr lang="es" dirty="0">
                <a:solidFill>
                  <a:srgbClr val="000000"/>
                </a:solidFill>
              </a:rPr>
              <a:t>     Descripción de la actividad:</a:t>
            </a:r>
          </a:p>
        </p:txBody>
      </p:sp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914400" y="1428736"/>
            <a:ext cx="8229600" cy="4652654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algn="just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r>
              <a:rPr lang="es" sz="1800" dirty="0">
                <a:solidFill>
                  <a:srgbClr val="000000"/>
                </a:solidFill>
              </a:rPr>
              <a:t>El Portafolio es una herramienta de reflexión y presentación que </a:t>
            </a:r>
            <a:endParaRPr lang="es" sz="1800" dirty="0" smtClean="0">
              <a:solidFill>
                <a:srgbClr val="000000"/>
              </a:solidFill>
            </a:endParaRP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r>
              <a:rPr lang="es" sz="1800" dirty="0" smtClean="0">
                <a:solidFill>
                  <a:srgbClr val="000000"/>
                </a:solidFill>
              </a:rPr>
              <a:t>permite </a:t>
            </a:r>
            <a:r>
              <a:rPr lang="es" sz="1800" dirty="0">
                <a:solidFill>
                  <a:srgbClr val="000000"/>
                </a:solidFill>
              </a:rPr>
              <a:t>al niño la manipulación y organización de sus creaciones, y el </a:t>
            </a:r>
            <a:endParaRPr lang="es" sz="1800" dirty="0" smtClean="0">
              <a:solidFill>
                <a:srgbClr val="000000"/>
              </a:solidFill>
            </a:endParaRP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r>
              <a:rPr lang="es" sz="1800" dirty="0" smtClean="0">
                <a:solidFill>
                  <a:srgbClr val="000000"/>
                </a:solidFill>
              </a:rPr>
              <a:t>intercambio </a:t>
            </a:r>
            <a:r>
              <a:rPr lang="es" sz="1800" dirty="0">
                <a:solidFill>
                  <a:srgbClr val="000000"/>
                </a:solidFill>
              </a:rPr>
              <a:t>con sus pares, maestros y padres. El portafolio permite </a:t>
            </a:r>
            <a:endParaRPr lang="es" sz="1800" dirty="0" smtClean="0">
              <a:solidFill>
                <a:srgbClr val="000000"/>
              </a:solidFill>
            </a:endParaRP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r>
              <a:rPr lang="es" sz="1800" dirty="0" smtClean="0">
                <a:solidFill>
                  <a:srgbClr val="000000"/>
                </a:solidFill>
              </a:rPr>
              <a:t>crear </a:t>
            </a:r>
            <a:r>
              <a:rPr lang="es" sz="1800" dirty="0">
                <a:solidFill>
                  <a:srgbClr val="000000"/>
                </a:solidFill>
              </a:rPr>
              <a:t>presentaciones donde se narran las selecciones de las </a:t>
            </a:r>
            <a:endParaRPr lang="es" sz="1800" dirty="0" smtClean="0">
              <a:solidFill>
                <a:srgbClr val="000000"/>
              </a:solidFill>
            </a:endParaRP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r>
              <a:rPr lang="es" sz="1800" dirty="0" smtClean="0">
                <a:solidFill>
                  <a:srgbClr val="000000"/>
                </a:solidFill>
              </a:rPr>
              <a:t>actividades </a:t>
            </a:r>
            <a:r>
              <a:rPr lang="es" sz="1800" dirty="0">
                <a:solidFill>
                  <a:srgbClr val="000000"/>
                </a:solidFill>
              </a:rPr>
              <a:t>que los alumnos realizan en sus XO, lo cual le permite </a:t>
            </a:r>
            <a:endParaRPr lang="es" sz="1800" dirty="0" smtClean="0">
              <a:solidFill>
                <a:srgbClr val="000000"/>
              </a:solidFill>
            </a:endParaRP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r>
              <a:rPr lang="es" sz="1800" dirty="0" smtClean="0">
                <a:solidFill>
                  <a:srgbClr val="000000"/>
                </a:solidFill>
              </a:rPr>
              <a:t>expresar </a:t>
            </a:r>
            <a:r>
              <a:rPr lang="es" sz="1800" dirty="0">
                <a:solidFill>
                  <a:srgbClr val="000000"/>
                </a:solidFill>
              </a:rPr>
              <a:t>y exponer sus ideas y reflexiones. </a:t>
            </a:r>
          </a:p>
          <a:p>
            <a:pPr algn="just">
              <a:buNone/>
            </a:pPr>
            <a:endParaRPr sz="1800"/>
          </a:p>
          <a:p>
            <a:pPr lvl="0" algn="just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r>
              <a:rPr lang="es" sz="1800" b="1" dirty="0">
                <a:solidFill>
                  <a:srgbClr val="000000"/>
                </a:solidFill>
              </a:rPr>
              <a:t>Portafolio propone recursos que permiten al niño: </a:t>
            </a:r>
            <a:endParaRPr lang="es" sz="1800" b="1" dirty="0" smtClean="0">
              <a:solidFill>
                <a:srgbClr val="000000"/>
              </a:solidFill>
            </a:endParaRP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55000"/>
              <a:buFont typeface="Arial"/>
              <a:buNone/>
            </a:pPr>
            <a:endParaRPr sz="1800"/>
          </a:p>
          <a:p>
            <a:pPr marL="457200" lvl="0" indent="-355600" algn="just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66666"/>
              <a:buFont typeface="Arial"/>
              <a:buChar char="•"/>
            </a:pPr>
            <a:r>
              <a:rPr lang="es" sz="1800" dirty="0">
                <a:solidFill>
                  <a:srgbClr val="000000"/>
                </a:solidFill>
              </a:rPr>
              <a:t>Identificar trabajos (estrellas en el Diario de Sugar)</a:t>
            </a:r>
          </a:p>
          <a:p>
            <a:pPr marL="457200" lvl="0" indent="-355600" algn="just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66666"/>
              <a:buFont typeface="Arial"/>
              <a:buChar char="•"/>
            </a:pPr>
            <a:r>
              <a:rPr lang="es" sz="1800" dirty="0">
                <a:solidFill>
                  <a:srgbClr val="000000"/>
                </a:solidFill>
              </a:rPr>
              <a:t>Realizar notas (texto, audio)</a:t>
            </a:r>
          </a:p>
          <a:p>
            <a:pPr marL="457200" lvl="0" indent="-355600" algn="just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66666"/>
              <a:buFont typeface="Arial"/>
              <a:buChar char="•"/>
            </a:pPr>
            <a:r>
              <a:rPr lang="es" sz="1800" dirty="0">
                <a:solidFill>
                  <a:srgbClr val="000000"/>
                </a:solidFill>
              </a:rPr>
              <a:t>Compartir y recibir comentarios de otros (a través de la red)</a:t>
            </a:r>
          </a:p>
          <a:p>
            <a:pPr marL="457200" lvl="0" indent="-355600" algn="just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66666"/>
              <a:buFont typeface="Arial"/>
              <a:buChar char="•"/>
            </a:pPr>
            <a:r>
              <a:rPr lang="es" sz="1800" dirty="0">
                <a:solidFill>
                  <a:srgbClr val="000000"/>
                </a:solidFill>
              </a:rPr>
              <a:t>Generar un documento presentación (Pdf, video) </a:t>
            </a:r>
          </a:p>
          <a:p>
            <a:pPr lvl="0" algn="just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1800" dirty="0" smtClean="0">
                <a:solidFill>
                  <a:srgbClr val="000000"/>
                </a:solidFill>
              </a:rPr>
              <a:t>.  </a:t>
            </a:r>
            <a:endParaRPr lang="es" sz="1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 txBox="1"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lvl="0" rtl="0">
              <a:buNone/>
            </a:pPr>
            <a:r>
              <a:rPr lang="es" dirty="0">
                <a:solidFill>
                  <a:srgbClr val="000000"/>
                </a:solidFill>
              </a:rPr>
              <a:t>     Objetivo de la actividad:</a:t>
            </a:r>
          </a:p>
        </p:txBody>
      </p:sp>
      <p:sp>
        <p:nvSpPr>
          <p:cNvPr id="37" name="Shape 37"/>
          <p:cNvSpPr txBox="1">
            <a:spLocks noGrp="1"/>
          </p:cNvSpPr>
          <p:nvPr>
            <p:ph type="body" idx="1"/>
          </p:nvPr>
        </p:nvSpPr>
        <p:spPr>
          <a:xfrm>
            <a:off x="3571868" y="1571612"/>
            <a:ext cx="3500462" cy="5110600"/>
          </a:xfrm>
          <a:prstGeom prst="rect">
            <a:avLst/>
          </a:prstGeom>
        </p:spPr>
        <p:txBody>
          <a:bodyPr wrap="square" lIns="91425" tIns="91425" rIns="91425" bIns="91425" anchor="t" anchorCtr="0">
            <a:sp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1800" dirty="0">
                <a:solidFill>
                  <a:srgbClr val="000000"/>
                </a:solidFill>
              </a:rPr>
              <a:t>
...desde </a:t>
            </a:r>
            <a:r>
              <a:rPr lang="es" sz="1800" dirty="0" smtClean="0">
                <a:solidFill>
                  <a:srgbClr val="000000"/>
                </a:solidFill>
              </a:rPr>
              <a:t>emociones </a:t>
            </a:r>
            <a:r>
              <a:rPr lang="es" sz="1800" dirty="0">
                <a:solidFill>
                  <a:srgbClr val="000000"/>
                </a:solidFill>
              </a:rPr>
              <a:t>hasta   </a:t>
            </a:r>
            <a:endParaRPr lang="es" sz="1800" dirty="0" smtClean="0">
              <a:solidFill>
                <a:srgbClr val="000000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1800" dirty="0" smtClean="0">
                <a:solidFill>
                  <a:srgbClr val="000000"/>
                </a:solidFill>
              </a:rPr>
              <a:t> </a:t>
            </a:r>
            <a:r>
              <a:rPr lang="es" sz="1800" dirty="0" smtClean="0">
                <a:solidFill>
                  <a:srgbClr val="000000"/>
                </a:solidFill>
              </a:rPr>
              <a:t>  </a:t>
            </a:r>
            <a:r>
              <a:rPr lang="es" sz="1800" dirty="0" smtClean="0">
                <a:solidFill>
                  <a:srgbClr val="000000"/>
                </a:solidFill>
              </a:rPr>
              <a:t>intenciones</a:t>
            </a:r>
            <a:r>
              <a:rPr lang="es" sz="1800" dirty="0">
                <a:solidFill>
                  <a:srgbClr val="000000"/>
                </a:solidFill>
              </a:rPr>
              <a:t>.</a:t>
            </a:r>
          </a:p>
          <a:p>
            <a:endParaRPr sz="1200"/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1800" dirty="0">
                <a:solidFill>
                  <a:srgbClr val="000000"/>
                </a:solidFill>
              </a:rPr>
              <a:t>...desde definir un conjunto </a:t>
            </a:r>
            <a:endParaRPr lang="es" sz="1800" dirty="0" smtClean="0">
              <a:solidFill>
                <a:srgbClr val="000000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1800" dirty="0" smtClean="0">
                <a:solidFill>
                  <a:srgbClr val="000000"/>
                </a:solidFill>
              </a:rPr>
              <a:t> </a:t>
            </a:r>
            <a:r>
              <a:rPr lang="es" sz="1800" dirty="0" smtClean="0">
                <a:solidFill>
                  <a:srgbClr val="000000"/>
                </a:solidFill>
              </a:rPr>
              <a:t>  </a:t>
            </a:r>
            <a:r>
              <a:rPr lang="es" sz="1800" dirty="0" smtClean="0">
                <a:solidFill>
                  <a:srgbClr val="000000"/>
                </a:solidFill>
              </a:rPr>
              <a:t>relacionado </a:t>
            </a:r>
            <a:r>
              <a:rPr lang="es" sz="1800" dirty="0">
                <a:solidFill>
                  <a:srgbClr val="000000"/>
                </a:solidFill>
              </a:rPr>
              <a:t>hasta un proyecto </a:t>
            </a:r>
            <a:endParaRPr lang="es" sz="1800" dirty="0" smtClean="0">
              <a:solidFill>
                <a:srgbClr val="000000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1800" dirty="0" smtClean="0">
                <a:solidFill>
                  <a:srgbClr val="000000"/>
                </a:solidFill>
              </a:rPr>
              <a:t> </a:t>
            </a:r>
            <a:r>
              <a:rPr lang="es" sz="1800" dirty="0" smtClean="0">
                <a:solidFill>
                  <a:srgbClr val="000000"/>
                </a:solidFill>
              </a:rPr>
              <a:t>  (</a:t>
            </a:r>
            <a:r>
              <a:rPr lang="es" sz="1800" dirty="0" smtClean="0">
                <a:solidFill>
                  <a:srgbClr val="000000"/>
                </a:solidFill>
              </a:rPr>
              <a:t>crf</a:t>
            </a:r>
            <a:r>
              <a:rPr lang="es" sz="1800" dirty="0">
                <a:solidFill>
                  <a:srgbClr val="000000"/>
                </a:solidFill>
              </a:rPr>
              <a:t>).</a:t>
            </a:r>
          </a:p>
          <a:p>
            <a:endParaRPr sz="1200"/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1800" dirty="0">
                <a:solidFill>
                  <a:srgbClr val="000000"/>
                </a:solidFill>
              </a:rPr>
              <a:t>...para sí mismo, </a:t>
            </a:r>
            <a:r>
              <a:rPr lang="es" sz="1800" dirty="0" smtClean="0">
                <a:solidFill>
                  <a:srgbClr val="000000"/>
                </a:solidFill>
              </a:rPr>
              <a:t>hasta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1800" dirty="0" smtClean="0">
                <a:solidFill>
                  <a:srgbClr val="000000"/>
                </a:solidFill>
              </a:rPr>
              <a:t> </a:t>
            </a:r>
            <a:r>
              <a:rPr lang="es" sz="1800" dirty="0" smtClean="0">
                <a:solidFill>
                  <a:srgbClr val="000000"/>
                </a:solidFill>
              </a:rPr>
              <a:t>  </a:t>
            </a:r>
            <a:r>
              <a:rPr lang="es" sz="1800" dirty="0" smtClean="0">
                <a:solidFill>
                  <a:srgbClr val="000000"/>
                </a:solidFill>
              </a:rPr>
              <a:t>compartirlo </a:t>
            </a:r>
            <a:r>
              <a:rPr lang="es" sz="1800" dirty="0">
                <a:solidFill>
                  <a:srgbClr val="000000"/>
                </a:solidFill>
              </a:rPr>
              <a:t>con otros.</a:t>
            </a:r>
          </a:p>
          <a:p>
            <a:endParaRPr sz="1200"/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1800" dirty="0">
                <a:solidFill>
                  <a:srgbClr val="000000"/>
                </a:solidFill>
              </a:rPr>
              <a:t>...con su propia reflexión formal </a:t>
            </a:r>
            <a:endParaRPr lang="es" sz="1800" dirty="0" smtClean="0">
              <a:solidFill>
                <a:srgbClr val="000000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1800" dirty="0" smtClean="0">
                <a:solidFill>
                  <a:srgbClr val="000000"/>
                </a:solidFill>
              </a:rPr>
              <a:t>   sobre </a:t>
            </a:r>
            <a:r>
              <a:rPr lang="es" sz="1800" dirty="0">
                <a:solidFill>
                  <a:srgbClr val="000000"/>
                </a:solidFill>
              </a:rPr>
              <a:t>su trabajo, hasta con la </a:t>
            </a:r>
            <a:r>
              <a:rPr lang="es" sz="1800" dirty="0" smtClean="0">
                <a:solidFill>
                  <a:srgbClr val="000000"/>
                </a:solidFill>
              </a:rPr>
              <a:t> 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1800" dirty="0" smtClean="0">
                <a:solidFill>
                  <a:srgbClr val="000000"/>
                </a:solidFill>
              </a:rPr>
              <a:t>   reflexión </a:t>
            </a:r>
            <a:r>
              <a:rPr lang="es" sz="1800" dirty="0">
                <a:solidFill>
                  <a:srgbClr val="000000"/>
                </a:solidFill>
              </a:rPr>
              <a:t>de otros sobre su </a:t>
            </a:r>
            <a:endParaRPr lang="es" sz="1800" dirty="0" smtClean="0">
              <a:solidFill>
                <a:srgbClr val="000000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-ES_tradnl" sz="1800" dirty="0" smtClean="0">
                <a:solidFill>
                  <a:srgbClr val="000000"/>
                </a:solidFill>
              </a:rPr>
              <a:t>   t</a:t>
            </a:r>
            <a:r>
              <a:rPr lang="es" sz="1800" dirty="0" smtClean="0">
                <a:solidFill>
                  <a:srgbClr val="000000"/>
                </a:solidFill>
              </a:rPr>
              <a:t>rabajo </a:t>
            </a:r>
            <a:r>
              <a:rPr lang="es" sz="1800" dirty="0">
                <a:solidFill>
                  <a:srgbClr val="000000"/>
                </a:solidFill>
              </a:rPr>
              <a:t>y sobre los trabajos </a:t>
            </a:r>
            <a:endParaRPr lang="es" sz="1800" dirty="0" smtClean="0">
              <a:solidFill>
                <a:srgbClr val="000000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-ES_tradnl" sz="1800" dirty="0" smtClean="0">
                <a:solidFill>
                  <a:srgbClr val="000000"/>
                </a:solidFill>
              </a:rPr>
              <a:t>   r</a:t>
            </a:r>
            <a:r>
              <a:rPr lang="es" sz="1800" dirty="0" smtClean="0">
                <a:solidFill>
                  <a:srgbClr val="000000"/>
                </a:solidFill>
              </a:rPr>
              <a:t>elacionados</a:t>
            </a:r>
            <a:r>
              <a:rPr lang="es" sz="18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8" name="Shape 38"/>
          <p:cNvSpPr txBox="1">
            <a:spLocks noGrp="1"/>
          </p:cNvSpPr>
          <p:nvPr>
            <p:ph type="body" idx="2"/>
          </p:nvPr>
        </p:nvSpPr>
        <p:spPr>
          <a:xfrm>
            <a:off x="6570245" y="1761000"/>
            <a:ext cx="2435999" cy="49677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1800" b="1" dirty="0">
                <a:solidFill>
                  <a:srgbClr val="000000"/>
                </a:solidFill>
              </a:rPr>
              <a:t>
</a:t>
            </a:r>
            <a:r>
              <a:rPr lang="es" sz="2400" b="1" dirty="0">
                <a:solidFill>
                  <a:srgbClr val="000000"/>
                </a:solidFill>
              </a:rPr>
              <a:t>        </a:t>
            </a:r>
            <a:r>
              <a:rPr lang="es" sz="2400" b="1" dirty="0">
                <a:solidFill>
                  <a:schemeClr val="accent3"/>
                </a:solidFill>
              </a:rPr>
              <a:t>Expresión</a:t>
            </a:r>
          </a:p>
          <a:p>
            <a:endParaRPr/>
          </a:p>
          <a:p>
            <a:endParaRPr/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2400" b="1" dirty="0">
                <a:solidFill>
                  <a:schemeClr val="accent3"/>
                </a:solidFill>
              </a:rPr>
              <a:t>         Reflexión</a:t>
            </a:r>
          </a:p>
          <a:p>
            <a:endParaRPr/>
          </a:p>
          <a:p>
            <a:endParaRPr/>
          </a:p>
          <a:p>
            <a:endParaRPr/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2400" b="1" dirty="0">
                <a:solidFill>
                  <a:schemeClr val="accent3"/>
                </a:solidFill>
              </a:rPr>
              <a:t> Comunicación</a:t>
            </a:r>
          </a:p>
          <a:p>
            <a:endParaRPr/>
          </a:p>
          <a:p>
            <a:endParaRPr/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2400" b="1" dirty="0">
                <a:solidFill>
                  <a:schemeClr val="accent3"/>
                </a:solidFill>
              </a:rPr>
              <a:t>       Interacción</a:t>
            </a:r>
          </a:p>
        </p:txBody>
      </p:sp>
      <p:sp>
        <p:nvSpPr>
          <p:cNvPr id="39" name="Shape 39"/>
          <p:cNvSpPr txBox="1"/>
          <p:nvPr/>
        </p:nvSpPr>
        <p:spPr>
          <a:xfrm>
            <a:off x="3174850" y="969450"/>
            <a:ext cx="3657600" cy="4572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3"/>
          </p:nvPr>
        </p:nvSpPr>
        <p:spPr>
          <a:xfrm>
            <a:off x="35225" y="1095875"/>
            <a:ext cx="3652499" cy="49677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1800" dirty="0">
                <a:solidFill>
                  <a:srgbClr val="000000"/>
                </a:solidFill>
              </a:rPr>
              <a:t>
</a:t>
            </a:r>
            <a:r>
              <a:rPr lang="es" sz="1800" b="1" dirty="0">
                <a:solidFill>
                  <a:srgbClr val="000000"/>
                </a:solidFill>
              </a:rPr>
              <a:t>       Que el autor... </a:t>
            </a:r>
          </a:p>
          <a:p>
            <a:endParaRPr/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66666"/>
              <a:buFont typeface="Arial"/>
              <a:buChar char="•"/>
            </a:pPr>
            <a:r>
              <a:rPr lang="es" sz="1800" b="1" dirty="0">
                <a:solidFill>
                  <a:srgbClr val="000000"/>
                </a:solidFill>
              </a:rPr>
              <a:t>Identifique</a:t>
            </a:r>
            <a:r>
              <a:rPr lang="es" sz="1800" dirty="0">
                <a:solidFill>
                  <a:srgbClr val="000000"/>
                </a:solidFill>
              </a:rPr>
              <a:t> lo que a él le interesa de su trabajo.</a:t>
            </a:r>
          </a:p>
          <a:p>
            <a:endParaRPr/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s" sz="1800" b="1" dirty="0">
                <a:solidFill>
                  <a:srgbClr val="000000"/>
                </a:solidFill>
              </a:rPr>
              <a:t>Reflexione</a:t>
            </a:r>
            <a:r>
              <a:rPr lang="es" sz="1800" dirty="0">
                <a:solidFill>
                  <a:srgbClr val="000000"/>
                </a:solidFill>
              </a:rPr>
              <a:t> sobre su propio proceso.</a:t>
            </a:r>
          </a:p>
          <a:p>
            <a:endParaRPr/>
          </a:p>
          <a:p>
            <a:endParaRPr/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s" sz="1800" b="1" dirty="0">
                <a:solidFill>
                  <a:srgbClr val="000000"/>
                </a:solidFill>
              </a:rPr>
              <a:t>Comunique -haga visible-</a:t>
            </a:r>
            <a:r>
              <a:rPr lang="es" sz="1800" dirty="0">
                <a:solidFill>
                  <a:srgbClr val="000000"/>
                </a:solidFill>
              </a:rPr>
              <a:t> su proyecto.</a:t>
            </a:r>
          </a:p>
          <a:p>
            <a:endParaRPr/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s" sz="1800" b="1" dirty="0">
                <a:solidFill>
                  <a:srgbClr val="000000"/>
                </a:solidFill>
              </a:rPr>
              <a:t>Interactue</a:t>
            </a:r>
            <a:r>
              <a:rPr lang="es" sz="1800" dirty="0">
                <a:solidFill>
                  <a:srgbClr val="000000"/>
                </a:solidFill>
              </a:rPr>
              <a:t> con otros sobre sus trabajos y proyectos.</a:t>
            </a:r>
          </a:p>
          <a:p>
            <a:endParaRPr/>
          </a:p>
        </p:txBody>
      </p:sp>
      <p:sp>
        <p:nvSpPr>
          <p:cNvPr id="41" name="Shape 41"/>
          <p:cNvSpPr txBox="1"/>
          <p:nvPr/>
        </p:nvSpPr>
        <p:spPr>
          <a:xfrm>
            <a:off x="9082825" y="-795125"/>
            <a:ext cx="1712700" cy="7949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body" idx="2"/>
          </p:nvPr>
        </p:nvSpPr>
        <p:spPr>
          <a:xfrm>
            <a:off x="6570245" y="1761000"/>
            <a:ext cx="2435999" cy="49677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1800" b="1" dirty="0">
                <a:solidFill>
                  <a:srgbClr val="000000"/>
                </a:solidFill>
              </a:rPr>
              <a:t>
</a:t>
            </a:r>
            <a:r>
              <a:rPr lang="es" sz="2400" b="1" dirty="0">
                <a:solidFill>
                  <a:srgbClr val="000000"/>
                </a:solidFill>
              </a:rPr>
              <a:t>        </a:t>
            </a:r>
            <a:r>
              <a:rPr lang="es" sz="2400" b="1" dirty="0">
                <a:solidFill>
                  <a:schemeClr val="accent3"/>
                </a:solidFill>
              </a:rPr>
              <a:t>Expresión</a:t>
            </a:r>
          </a:p>
          <a:p>
            <a:endParaRPr/>
          </a:p>
          <a:p>
            <a:endParaRPr/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2400" b="1" dirty="0">
                <a:solidFill>
                  <a:schemeClr val="accent3"/>
                </a:solidFill>
              </a:rPr>
              <a:t>         Reflexión</a:t>
            </a:r>
          </a:p>
          <a:p>
            <a:endParaRPr/>
          </a:p>
          <a:p>
            <a:endParaRPr/>
          </a:p>
          <a:p>
            <a:endParaRPr/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2400" b="1" dirty="0">
                <a:solidFill>
                  <a:schemeClr val="accent3"/>
                </a:solidFill>
              </a:rPr>
              <a:t> Comunicación</a:t>
            </a:r>
          </a:p>
          <a:p>
            <a:endParaRPr/>
          </a:p>
          <a:p>
            <a:endParaRPr/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2400" b="1" dirty="0">
                <a:solidFill>
                  <a:schemeClr val="accent3"/>
                </a:solidFill>
              </a:rPr>
              <a:t>       Interacción</a:t>
            </a:r>
          </a:p>
        </p:txBody>
      </p:sp>
      <p:sp>
        <p:nvSpPr>
          <p:cNvPr id="49" name="Shape 49"/>
          <p:cNvSpPr txBox="1"/>
          <p:nvPr/>
        </p:nvSpPr>
        <p:spPr>
          <a:xfrm>
            <a:off x="3174850" y="969450"/>
            <a:ext cx="3657600" cy="4572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  <p:sp>
        <p:nvSpPr>
          <p:cNvPr id="50" name="Shape 50"/>
          <p:cNvSpPr txBox="1"/>
          <p:nvPr/>
        </p:nvSpPr>
        <p:spPr>
          <a:xfrm>
            <a:off x="9082825" y="-795125"/>
            <a:ext cx="1712700" cy="794999"/>
          </a:xfrm>
          <a:prstGeom prst="rect">
            <a:avLst/>
          </a:prstGeom>
          <a:noFill/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35225" y="1095875"/>
            <a:ext cx="3652499" cy="54963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1800" dirty="0">
                <a:solidFill>
                  <a:srgbClr val="000000"/>
                </a:solidFill>
              </a:rPr>
              <a:t>
</a:t>
            </a:r>
            <a:r>
              <a:rPr lang="es" sz="1800" b="1" dirty="0">
                <a:solidFill>
                  <a:srgbClr val="000000"/>
                </a:solidFill>
              </a:rPr>
              <a:t>       Que el otro...  </a:t>
            </a:r>
          </a:p>
          <a:p>
            <a:endParaRPr/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66666"/>
              <a:buFont typeface="Arial"/>
              <a:buChar char="•"/>
            </a:pPr>
            <a:r>
              <a:rPr lang="es" sz="1800" b="1" dirty="0">
                <a:solidFill>
                  <a:srgbClr val="000000"/>
                </a:solidFill>
              </a:rPr>
              <a:t>Comprenda</a:t>
            </a:r>
            <a:r>
              <a:rPr lang="es" sz="1800" dirty="0">
                <a:solidFill>
                  <a:srgbClr val="000000"/>
                </a:solidFill>
              </a:rPr>
              <a:t> lo que al otro le interesa de su trabajo.</a:t>
            </a:r>
          </a:p>
          <a:p>
            <a:endParaRPr/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s" sz="1800" b="1" dirty="0">
                <a:solidFill>
                  <a:srgbClr val="000000"/>
                </a:solidFill>
              </a:rPr>
              <a:t>Reflexione</a:t>
            </a:r>
            <a:r>
              <a:rPr lang="es" sz="1800" dirty="0">
                <a:solidFill>
                  <a:srgbClr val="000000"/>
                </a:solidFill>
              </a:rPr>
              <a:t> sobre su propio interés a partir de la concreción del interés del otro.</a:t>
            </a:r>
          </a:p>
          <a:p>
            <a:endParaRPr/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s" sz="1800" b="1" dirty="0">
                <a:solidFill>
                  <a:srgbClr val="000000"/>
                </a:solidFill>
              </a:rPr>
              <a:t>Comunique</a:t>
            </a:r>
            <a:r>
              <a:rPr lang="es" sz="1800" dirty="0">
                <a:solidFill>
                  <a:srgbClr val="000000"/>
                </a:solidFill>
              </a:rPr>
              <a:t> al otro sus apreciaciones.</a:t>
            </a:r>
          </a:p>
          <a:p>
            <a:endParaRPr/>
          </a:p>
          <a:p>
            <a:pPr marL="457200" lvl="0" indent="-34290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166666"/>
              <a:buFont typeface="Arial"/>
              <a:buChar char="•"/>
            </a:pPr>
            <a:r>
              <a:rPr lang="es" sz="1800" b="1" dirty="0">
                <a:solidFill>
                  <a:srgbClr val="000000"/>
                </a:solidFill>
              </a:rPr>
              <a:t>Relacione</a:t>
            </a:r>
            <a:r>
              <a:rPr lang="es" sz="1800" dirty="0">
                <a:solidFill>
                  <a:srgbClr val="000000"/>
                </a:solidFill>
              </a:rPr>
              <a:t> el proyecto con el de otros.</a:t>
            </a:r>
          </a:p>
          <a:p>
            <a:endParaRPr/>
          </a:p>
        </p:txBody>
      </p:sp>
      <p:sp>
        <p:nvSpPr>
          <p:cNvPr id="11" name="Shape 36"/>
          <p:cNvSpPr txBox="1">
            <a:spLocks noGrp="1"/>
          </p:cNvSpPr>
          <p:nvPr>
            <p:ph type="title"/>
          </p:nvPr>
        </p:nvSpPr>
        <p:spPr>
          <a:xfrm>
            <a:off x="914400" y="0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lvl="0" rtl="0">
              <a:buNone/>
            </a:pPr>
            <a:r>
              <a:rPr lang="es" dirty="0">
                <a:solidFill>
                  <a:srgbClr val="000000"/>
                </a:solidFill>
              </a:rPr>
              <a:t>     Objetivo de la actividad:</a:t>
            </a:r>
          </a:p>
        </p:txBody>
      </p:sp>
      <p:sp>
        <p:nvSpPr>
          <p:cNvPr id="12" name="Shape 37"/>
          <p:cNvSpPr txBox="1">
            <a:spLocks noGrp="1"/>
          </p:cNvSpPr>
          <p:nvPr>
            <p:ph type="body" idx="1"/>
          </p:nvPr>
        </p:nvSpPr>
        <p:spPr>
          <a:xfrm>
            <a:off x="3571868" y="1571612"/>
            <a:ext cx="3500462" cy="5110600"/>
          </a:xfrm>
          <a:prstGeom prst="rect">
            <a:avLst/>
          </a:prstGeom>
        </p:spPr>
        <p:txBody>
          <a:bodyPr wrap="square" lIns="91425" tIns="91425" rIns="91425" bIns="91425" anchor="t" anchorCtr="0">
            <a:sp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1800" dirty="0">
                <a:solidFill>
                  <a:srgbClr val="000000"/>
                </a:solidFill>
              </a:rPr>
              <a:t>
...desde </a:t>
            </a:r>
            <a:r>
              <a:rPr lang="es" sz="1800" dirty="0" smtClean="0">
                <a:solidFill>
                  <a:srgbClr val="000000"/>
                </a:solidFill>
              </a:rPr>
              <a:t>emociones </a:t>
            </a:r>
            <a:r>
              <a:rPr lang="es" sz="1800" dirty="0">
                <a:solidFill>
                  <a:srgbClr val="000000"/>
                </a:solidFill>
              </a:rPr>
              <a:t>hasta   </a:t>
            </a:r>
            <a:endParaRPr lang="es" sz="1800" dirty="0" smtClean="0">
              <a:solidFill>
                <a:srgbClr val="000000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1800" dirty="0" smtClean="0">
                <a:solidFill>
                  <a:srgbClr val="000000"/>
                </a:solidFill>
              </a:rPr>
              <a:t> </a:t>
            </a:r>
            <a:r>
              <a:rPr lang="es" sz="1800" dirty="0" smtClean="0">
                <a:solidFill>
                  <a:srgbClr val="000000"/>
                </a:solidFill>
              </a:rPr>
              <a:t>  </a:t>
            </a:r>
            <a:r>
              <a:rPr lang="es" sz="1800" dirty="0" smtClean="0">
                <a:solidFill>
                  <a:srgbClr val="000000"/>
                </a:solidFill>
              </a:rPr>
              <a:t>intenciones</a:t>
            </a:r>
            <a:r>
              <a:rPr lang="es" sz="1800" dirty="0">
                <a:solidFill>
                  <a:srgbClr val="000000"/>
                </a:solidFill>
              </a:rPr>
              <a:t>.</a:t>
            </a:r>
          </a:p>
          <a:p>
            <a:endParaRPr sz="1200"/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1800" dirty="0">
                <a:solidFill>
                  <a:srgbClr val="000000"/>
                </a:solidFill>
              </a:rPr>
              <a:t>...desde definir un conjunto </a:t>
            </a:r>
            <a:endParaRPr lang="es" sz="1800" dirty="0" smtClean="0">
              <a:solidFill>
                <a:srgbClr val="000000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1800" dirty="0" smtClean="0">
                <a:solidFill>
                  <a:srgbClr val="000000"/>
                </a:solidFill>
              </a:rPr>
              <a:t> </a:t>
            </a:r>
            <a:r>
              <a:rPr lang="es" sz="1800" dirty="0" smtClean="0">
                <a:solidFill>
                  <a:srgbClr val="000000"/>
                </a:solidFill>
              </a:rPr>
              <a:t>  </a:t>
            </a:r>
            <a:r>
              <a:rPr lang="es" sz="1800" dirty="0" smtClean="0">
                <a:solidFill>
                  <a:srgbClr val="000000"/>
                </a:solidFill>
              </a:rPr>
              <a:t>relacionado </a:t>
            </a:r>
            <a:r>
              <a:rPr lang="es" sz="1800" dirty="0">
                <a:solidFill>
                  <a:srgbClr val="000000"/>
                </a:solidFill>
              </a:rPr>
              <a:t>hasta un proyecto </a:t>
            </a:r>
            <a:endParaRPr lang="es" sz="1800" dirty="0" smtClean="0">
              <a:solidFill>
                <a:srgbClr val="000000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1800" dirty="0" smtClean="0">
                <a:solidFill>
                  <a:srgbClr val="000000"/>
                </a:solidFill>
              </a:rPr>
              <a:t> </a:t>
            </a:r>
            <a:r>
              <a:rPr lang="es" sz="1800" dirty="0" smtClean="0">
                <a:solidFill>
                  <a:srgbClr val="000000"/>
                </a:solidFill>
              </a:rPr>
              <a:t>  (</a:t>
            </a:r>
            <a:r>
              <a:rPr lang="es" sz="1800" dirty="0" smtClean="0">
                <a:solidFill>
                  <a:srgbClr val="000000"/>
                </a:solidFill>
              </a:rPr>
              <a:t>crf</a:t>
            </a:r>
            <a:r>
              <a:rPr lang="es" sz="1800" dirty="0">
                <a:solidFill>
                  <a:srgbClr val="000000"/>
                </a:solidFill>
              </a:rPr>
              <a:t>).</a:t>
            </a:r>
          </a:p>
          <a:p>
            <a:endParaRPr sz="1200"/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1800" dirty="0">
                <a:solidFill>
                  <a:srgbClr val="000000"/>
                </a:solidFill>
              </a:rPr>
              <a:t>...para sí mismo, </a:t>
            </a:r>
            <a:r>
              <a:rPr lang="es" sz="1800" dirty="0" smtClean="0">
                <a:solidFill>
                  <a:srgbClr val="000000"/>
                </a:solidFill>
              </a:rPr>
              <a:t>hasta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1800" dirty="0" smtClean="0">
                <a:solidFill>
                  <a:srgbClr val="000000"/>
                </a:solidFill>
              </a:rPr>
              <a:t> </a:t>
            </a:r>
            <a:r>
              <a:rPr lang="es" sz="1800" dirty="0" smtClean="0">
                <a:solidFill>
                  <a:srgbClr val="000000"/>
                </a:solidFill>
              </a:rPr>
              <a:t>  </a:t>
            </a:r>
            <a:r>
              <a:rPr lang="es" sz="1800" dirty="0" smtClean="0">
                <a:solidFill>
                  <a:srgbClr val="000000"/>
                </a:solidFill>
              </a:rPr>
              <a:t>compartirlo </a:t>
            </a:r>
            <a:r>
              <a:rPr lang="es" sz="1800" dirty="0">
                <a:solidFill>
                  <a:srgbClr val="000000"/>
                </a:solidFill>
              </a:rPr>
              <a:t>con otros.</a:t>
            </a:r>
          </a:p>
          <a:p>
            <a:endParaRPr sz="1200"/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1800" dirty="0">
                <a:solidFill>
                  <a:srgbClr val="000000"/>
                </a:solidFill>
              </a:rPr>
              <a:t>...con su propia reflexión formal </a:t>
            </a:r>
            <a:endParaRPr lang="es" sz="1800" dirty="0" smtClean="0">
              <a:solidFill>
                <a:srgbClr val="000000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1800" dirty="0" smtClean="0">
                <a:solidFill>
                  <a:srgbClr val="000000"/>
                </a:solidFill>
              </a:rPr>
              <a:t>   sobre </a:t>
            </a:r>
            <a:r>
              <a:rPr lang="es" sz="1800" dirty="0">
                <a:solidFill>
                  <a:srgbClr val="000000"/>
                </a:solidFill>
              </a:rPr>
              <a:t>su trabajo, hasta con la </a:t>
            </a:r>
            <a:r>
              <a:rPr lang="es" sz="1800" dirty="0" smtClean="0">
                <a:solidFill>
                  <a:srgbClr val="000000"/>
                </a:solidFill>
              </a:rPr>
              <a:t> 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" sz="1800" dirty="0" smtClean="0">
                <a:solidFill>
                  <a:srgbClr val="000000"/>
                </a:solidFill>
              </a:rPr>
              <a:t>   reflexión </a:t>
            </a:r>
            <a:r>
              <a:rPr lang="es" sz="1800" dirty="0">
                <a:solidFill>
                  <a:srgbClr val="000000"/>
                </a:solidFill>
              </a:rPr>
              <a:t>de otros sobre su </a:t>
            </a:r>
            <a:endParaRPr lang="es" sz="1800" dirty="0" smtClean="0">
              <a:solidFill>
                <a:srgbClr val="000000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-ES_tradnl" sz="1800" dirty="0" smtClean="0">
                <a:solidFill>
                  <a:srgbClr val="000000"/>
                </a:solidFill>
              </a:rPr>
              <a:t>   t</a:t>
            </a:r>
            <a:r>
              <a:rPr lang="es" sz="1800" dirty="0" smtClean="0">
                <a:solidFill>
                  <a:srgbClr val="000000"/>
                </a:solidFill>
              </a:rPr>
              <a:t>rabajo </a:t>
            </a:r>
            <a:r>
              <a:rPr lang="es" sz="1800" dirty="0">
                <a:solidFill>
                  <a:srgbClr val="000000"/>
                </a:solidFill>
              </a:rPr>
              <a:t>y sobre los trabajos </a:t>
            </a:r>
            <a:endParaRPr lang="es" sz="1800" dirty="0" smtClean="0">
              <a:solidFill>
                <a:srgbClr val="000000"/>
              </a:solidFill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s-ES_tradnl" sz="1800" dirty="0" smtClean="0">
                <a:solidFill>
                  <a:srgbClr val="000000"/>
                </a:solidFill>
              </a:rPr>
              <a:t>   r</a:t>
            </a:r>
            <a:r>
              <a:rPr lang="es" sz="1800" dirty="0" smtClean="0">
                <a:solidFill>
                  <a:srgbClr val="000000"/>
                </a:solidFill>
              </a:rPr>
              <a:t>elacionados</a:t>
            </a:r>
            <a:r>
              <a:rPr lang="es" sz="1800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title"/>
          </p:nvPr>
        </p:nvSpPr>
        <p:spPr>
          <a:xfrm>
            <a:off x="1500166" y="0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s" dirty="0"/>
              <a:t>     Funcionamiento</a:t>
            </a:r>
          </a:p>
        </p:txBody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1500166" y="2071678"/>
            <a:ext cx="8229600" cy="2677626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s" sz="1800" dirty="0">
                <a:solidFill>
                  <a:srgbClr val="000000"/>
                </a:solidFill>
              </a:rPr>
              <a:t>Journal (entrada desde Diario) </a:t>
            </a:r>
            <a:endParaRPr lang="es" sz="1800" dirty="0" smtClean="0">
              <a:solidFill>
                <a:srgbClr val="000000"/>
              </a:solidFill>
            </a:endParaRP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endParaRPr lang="es" sz="1800" dirty="0">
              <a:solidFill>
                <a:srgbClr val="000000"/>
              </a:solidFill>
            </a:endParaRP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s" sz="1800" dirty="0">
                <a:solidFill>
                  <a:srgbClr val="000000"/>
                </a:solidFill>
              </a:rPr>
              <a:t>Notas de texto, y anotaciones de </a:t>
            </a:r>
            <a:r>
              <a:rPr lang="es" sz="1800" dirty="0" smtClean="0">
                <a:solidFill>
                  <a:srgbClr val="000000"/>
                </a:solidFill>
              </a:rPr>
              <a:t>sonido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endParaRPr lang="es" sz="1800" dirty="0">
              <a:solidFill>
                <a:srgbClr val="000000"/>
              </a:solidFill>
            </a:endParaRP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s" sz="1800" dirty="0">
                <a:solidFill>
                  <a:srgbClr val="000000"/>
                </a:solidFill>
              </a:rPr>
              <a:t>Reorganización de los objetos (iconos</a:t>
            </a:r>
            <a:r>
              <a:rPr lang="es" sz="1800" dirty="0" smtClean="0">
                <a:solidFill>
                  <a:srgbClr val="000000"/>
                </a:solidFill>
              </a:rPr>
              <a:t>)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endParaRPr lang="es" sz="1800" dirty="0">
              <a:solidFill>
                <a:srgbClr val="000000"/>
              </a:solidFill>
            </a:endParaRP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s" sz="1800" dirty="0">
                <a:solidFill>
                  <a:srgbClr val="000000"/>
                </a:solidFill>
              </a:rPr>
              <a:t>Modo presentación (pantalla completa, presentación automática</a:t>
            </a:r>
            <a:r>
              <a:rPr lang="es" sz="1800" dirty="0" smtClean="0">
                <a:solidFill>
                  <a:srgbClr val="000000"/>
                </a:solidFill>
              </a:rPr>
              <a:t>)</a:t>
            </a:r>
          </a:p>
          <a:p>
            <a:pPr marL="457200" lvl="0" indent="-419100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endParaRPr lang="es" sz="1800" dirty="0">
              <a:solidFill>
                <a:srgbClr val="000000"/>
              </a:solidFill>
            </a:endParaRPr>
          </a:p>
          <a:p>
            <a:pPr marL="457200" lvl="0" indent="-41910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AutoNum type="arabicPeriod"/>
            </a:pPr>
            <a:r>
              <a:rPr lang="es" sz="1800" dirty="0"/>
              <a:t>Generación de una documento de PDF o Video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-357222" y="-214338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algn="l">
              <a:buNone/>
            </a:pPr>
            <a:r>
              <a:rPr lang="es" dirty="0"/>
              <a:t>     Funcionamiento</a:t>
            </a:r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0" y="1300925"/>
            <a:ext cx="4393499" cy="5478393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s" sz="1800" b="1" dirty="0"/>
              <a:t>1. </a:t>
            </a:r>
            <a:r>
              <a:rPr lang="es" sz="1800" b="1" dirty="0" smtClean="0"/>
              <a:t>  Desde </a:t>
            </a:r>
            <a:r>
              <a:rPr lang="es" sz="1800" b="1" dirty="0"/>
              <a:t>el Diario:</a:t>
            </a:r>
            <a:r>
              <a:rPr lang="es" sz="1800" dirty="0"/>
              <a:t> En la actividad Portafolio se muestra el Diario donde se seleccionan (con estrellas) los objetos que se desean incorporar a la presentación. De esta manera, el niño selecciona lo que resulta significativo para compartir de sus trabajos.</a:t>
            </a:r>
          </a:p>
          <a:p>
            <a:endParaRPr/>
          </a:p>
          <a:p>
            <a:pPr lvl="0" rtl="0">
              <a:buNone/>
            </a:pPr>
            <a:r>
              <a:rPr lang="es" sz="1800" dirty="0" smtClean="0"/>
              <a:t>     Con </a:t>
            </a:r>
            <a:r>
              <a:rPr lang="es" sz="1800" dirty="0"/>
              <a:t>esta selección se puede generar una presentación en video (que incluya audio) o un PDF de las actividades seleccionadas, así como de los distintos trabajos realizados en cada una de ellas.</a:t>
            </a:r>
          </a:p>
          <a:p>
            <a:endParaRPr/>
          </a:p>
          <a:p>
            <a:endParaRPr/>
          </a:p>
        </p:txBody>
      </p:sp>
      <p:sp>
        <p:nvSpPr>
          <p:cNvPr id="64" name="Shape 64"/>
          <p:cNvSpPr/>
          <p:nvPr/>
        </p:nvSpPr>
        <p:spPr>
          <a:xfrm>
            <a:off x="4490775" y="573437"/>
            <a:ext cx="4022040" cy="302402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65" name="Shape 65"/>
          <p:cNvSpPr/>
          <p:nvPr/>
        </p:nvSpPr>
        <p:spPr>
          <a:xfrm>
            <a:off x="4533375" y="3673494"/>
            <a:ext cx="3985890" cy="3233273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0" y="-30162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>
              <a:buNone/>
            </a:pPr>
            <a:r>
              <a:rPr lang="es"/>
              <a:t>     Funcionamiento: </a:t>
            </a:r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4714876" y="1357298"/>
            <a:ext cx="3938100" cy="432423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s" sz="1800" b="1" dirty="0"/>
              <a:t>2. Notas de Texto: </a:t>
            </a:r>
            <a:r>
              <a:rPr lang="es" sz="1800" dirty="0"/>
              <a:t>El portafolio toma la descripción de la actividad que se ha registrado cuando se almacenó, o a través del Diario.</a:t>
            </a:r>
          </a:p>
          <a:p>
            <a:endParaRPr/>
          </a:p>
          <a:p>
            <a:pPr lvl="0" rtl="0">
              <a:spcBef>
                <a:spcPts val="0"/>
              </a:spcBef>
              <a:buNone/>
            </a:pPr>
            <a:r>
              <a:rPr lang="es" sz="1800" dirty="0"/>
              <a:t>En las versiones actualizadas </a:t>
            </a:r>
            <a:r>
              <a:rPr lang="es" sz="1800" dirty="0" smtClean="0"/>
              <a:t>de </a:t>
            </a:r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Sugar</a:t>
            </a:r>
            <a:r>
              <a:rPr lang="es" sz="1800" dirty="0"/>
              <a:t>, esta descripción puede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realizarse </a:t>
            </a:r>
            <a:r>
              <a:rPr lang="es" sz="1800" dirty="0"/>
              <a:t>desde la propia actividad </a:t>
            </a:r>
            <a:endParaRPr lang="es" sz="1800" dirty="0" smtClean="0"/>
          </a:p>
          <a:p>
            <a:pPr lvl="0" rtl="0">
              <a:spcBef>
                <a:spcPts val="0"/>
              </a:spcBef>
              <a:buNone/>
            </a:pPr>
            <a:r>
              <a:rPr lang="es" sz="1800" dirty="0" smtClean="0"/>
              <a:t>(</a:t>
            </a:r>
            <a:r>
              <a:rPr lang="es" sz="1800" dirty="0"/>
              <a:t>Recomendado</a:t>
            </a:r>
            <a:r>
              <a:rPr lang="es" sz="1800" dirty="0" smtClean="0"/>
              <a:t>)</a:t>
            </a:r>
          </a:p>
          <a:p>
            <a:pPr lvl="0" rtl="0">
              <a:spcBef>
                <a:spcPts val="0"/>
              </a:spcBef>
              <a:buNone/>
            </a:pPr>
            <a:endParaRPr lang="es" sz="1800" dirty="0"/>
          </a:p>
          <a:p>
            <a:pPr>
              <a:spcBef>
                <a:spcPts val="0"/>
              </a:spcBef>
              <a:buNone/>
            </a:pPr>
            <a:r>
              <a:rPr lang="es" sz="1800" dirty="0"/>
              <a:t>De esta manera, la actividad puede </a:t>
            </a:r>
            <a:endParaRPr lang="es" sz="1800" dirty="0" smtClean="0"/>
          </a:p>
          <a:p>
            <a:pPr>
              <a:spcBef>
                <a:spcPts val="0"/>
              </a:spcBef>
              <a:buNone/>
            </a:pPr>
            <a:r>
              <a:rPr lang="es" sz="1800" dirty="0" smtClean="0"/>
              <a:t>convertirse </a:t>
            </a:r>
            <a:r>
              <a:rPr lang="es" sz="1800" dirty="0"/>
              <a:t>en un "Cuaderno de </a:t>
            </a:r>
            <a:endParaRPr lang="es" sz="1800" dirty="0" smtClean="0"/>
          </a:p>
          <a:p>
            <a:pPr>
              <a:spcBef>
                <a:spcPts val="0"/>
              </a:spcBef>
              <a:buNone/>
            </a:pPr>
            <a:r>
              <a:rPr lang="es" sz="1800" dirty="0" smtClean="0"/>
              <a:t>Campo</a:t>
            </a:r>
            <a:r>
              <a:rPr lang="es" sz="1800" dirty="0"/>
              <a:t>"</a:t>
            </a:r>
          </a:p>
        </p:txBody>
      </p:sp>
      <p:sp>
        <p:nvSpPr>
          <p:cNvPr id="72" name="Shape 72"/>
          <p:cNvSpPr/>
          <p:nvPr/>
        </p:nvSpPr>
        <p:spPr>
          <a:xfrm>
            <a:off x="344412" y="1600200"/>
            <a:ext cx="4067175" cy="30480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73" name="Shape 73"/>
          <p:cNvSpPr/>
          <p:nvPr/>
        </p:nvSpPr>
        <p:spPr>
          <a:xfrm>
            <a:off x="624000" y="4079167"/>
            <a:ext cx="3025006" cy="2262532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>
            <a:off x="0" y="-30162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lvl="0" rtl="0">
              <a:buNone/>
            </a:pPr>
            <a:r>
              <a:rPr lang="es"/>
              <a:t>     Funcionamiento: </a:t>
            </a:r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00" cy="1846629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s" sz="1800" dirty="0" smtClean="0"/>
              <a:t>     En </a:t>
            </a:r>
            <a:r>
              <a:rPr lang="es" sz="1800" dirty="0"/>
              <a:t>el Journal es posible editar las notas de texto, que actualizarán de forma permanente la descripción en el Diaro, y, notas de audio, por cada uno de los slides.  </a:t>
            </a:r>
          </a:p>
        </p:txBody>
      </p:sp>
      <p:sp>
        <p:nvSpPr>
          <p:cNvPr id="81" name="Shape 81"/>
          <p:cNvSpPr/>
          <p:nvPr/>
        </p:nvSpPr>
        <p:spPr>
          <a:xfrm>
            <a:off x="519327" y="1600200"/>
            <a:ext cx="3901033" cy="293192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title"/>
          </p:nvPr>
        </p:nvSpPr>
        <p:spPr>
          <a:xfrm>
            <a:off x="0" y="-30162"/>
            <a:ext cx="8229600" cy="1143000"/>
          </a:xfrm>
          <a:prstGeom prst="rect">
            <a:avLst/>
          </a:prstGeom>
        </p:spPr>
        <p:txBody>
          <a:bodyPr lIns="91425" tIns="91425" rIns="91425" bIns="91425" anchor="b" anchorCtr="0">
            <a:spAutoFit/>
          </a:bodyPr>
          <a:lstStyle/>
          <a:p>
            <a:pPr lvl="0" rtl="0">
              <a:buNone/>
            </a:pPr>
            <a:r>
              <a:rPr lang="es"/>
              <a:t>     Funcionamiento: 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4692273" y="1600200"/>
            <a:ext cx="3994500" cy="4108787"/>
          </a:xfrm>
          <a:prstGeom prst="rect">
            <a:avLst/>
          </a:prstGeom>
        </p:spPr>
        <p:txBody>
          <a:bodyPr lIns="91425" tIns="91425" rIns="91425" bIns="91425" anchor="t" anchorCtr="0">
            <a:spAutoFit/>
          </a:bodyPr>
          <a:lstStyle/>
          <a:p>
            <a:pPr lvl="0" rtl="0">
              <a:buNone/>
            </a:pPr>
            <a:r>
              <a:rPr lang="es" sz="1800" b="1" dirty="0"/>
              <a:t>3. Reorganizar iconos.</a:t>
            </a:r>
            <a:r>
              <a:rPr lang="es" sz="1800" dirty="0"/>
              <a:t> Una vez se </a:t>
            </a:r>
            <a:r>
              <a:rPr lang="es" sz="1800" dirty="0" smtClean="0"/>
              <a:t>abre </a:t>
            </a:r>
            <a:r>
              <a:rPr lang="es" sz="1800" dirty="0"/>
              <a:t>el portafolio, los niños pueden organizar los objetos en el orden que se desean presentar... </a:t>
            </a:r>
          </a:p>
          <a:p>
            <a:endParaRPr/>
          </a:p>
          <a:p>
            <a:endParaRPr/>
          </a:p>
          <a:p>
            <a:pPr lvl="0" rtl="0">
              <a:buNone/>
            </a:pPr>
            <a:r>
              <a:rPr lang="es" sz="1800" b="1" dirty="0"/>
              <a:t>4. Modo presentación. </a:t>
            </a:r>
            <a:r>
              <a:rPr lang="es" sz="1800" dirty="0"/>
              <a:t>Los niños pueden ver su presentación en forma automática, utilizando el botón de "play" y "pausa", o los botones de siguiente. </a:t>
            </a:r>
          </a:p>
        </p:txBody>
      </p:sp>
      <p:sp>
        <p:nvSpPr>
          <p:cNvPr id="88" name="Shape 88"/>
          <p:cNvSpPr/>
          <p:nvPr/>
        </p:nvSpPr>
        <p:spPr>
          <a:xfrm>
            <a:off x="612543" y="1295400"/>
            <a:ext cx="3594415" cy="268595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89" name="Shape 89"/>
          <p:cNvSpPr/>
          <p:nvPr/>
        </p:nvSpPr>
        <p:spPr>
          <a:xfrm>
            <a:off x="609600" y="4060711"/>
            <a:ext cx="3655740" cy="2739096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808</Words>
  <PresentationFormat>Presentación en pantalla (4:3)</PresentationFormat>
  <Paragraphs>207</Paragraphs>
  <Slides>14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/>
      <vt:lpstr>     Actividad Portafolio</vt:lpstr>
      <vt:lpstr>     Descripción de la actividad:</vt:lpstr>
      <vt:lpstr>     Objetivo de la actividad:</vt:lpstr>
      <vt:lpstr>     Objetivo de la actividad:</vt:lpstr>
      <vt:lpstr>     Funcionamiento</vt:lpstr>
      <vt:lpstr>     Funcionamiento</vt:lpstr>
      <vt:lpstr>     Funcionamiento: </vt:lpstr>
      <vt:lpstr>     Funcionamiento: </vt:lpstr>
      <vt:lpstr>     Funcionamiento: </vt:lpstr>
      <vt:lpstr>     Funcionamiento: </vt:lpstr>
      <vt:lpstr>     Orientación de uso            (Protocolo de uso)</vt:lpstr>
      <vt:lpstr>     Orientación de uso</vt:lpstr>
      <vt:lpstr>     Orientación de uso</vt:lpstr>
      <vt:lpstr>     Imágenes de colaboración...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Actividad Portafolio</dc:title>
  <cp:lastModifiedBy>dspe</cp:lastModifiedBy>
  <cp:revision>3</cp:revision>
  <dcterms:modified xsi:type="dcterms:W3CDTF">2012-10-18T12:53:19Z</dcterms:modified>
</cp:coreProperties>
</file>