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69" r:id="rId3"/>
    <p:sldId id="270" r:id="rId4"/>
    <p:sldId id="271" r:id="rId5"/>
    <p:sldId id="264" r:id="rId6"/>
    <p:sldId id="265" r:id="rId7"/>
    <p:sldId id="273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9966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58989913" cy="589899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Tristram%20Hewitt\Desktop\Orchard\Datos%20Estudio%20Correlativo%20100%20caso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7.0599518810148906E-2"/>
          <c:y val="4.2141294838145438E-2"/>
          <c:w val="0.88495603674540746"/>
          <c:h val="0.57372083697871346"/>
        </c:manualLayout>
      </c:layout>
      <c:barChart>
        <c:barDir val="col"/>
        <c:grouping val="stacked"/>
        <c:ser>
          <c:idx val="0"/>
          <c:order val="0"/>
          <c:tx>
            <c:strRef>
              <c:f>Sheet3!$B$1</c:f>
              <c:strCache>
                <c:ptCount val="1"/>
                <c:pt idx="0">
                  <c:v>Propietarios de XO</c:v>
                </c:pt>
              </c:strCache>
            </c:strRef>
          </c:tx>
          <c:cat>
            <c:strRef>
              <c:f>Sheet3!$A$2:$A$8</c:f>
              <c:strCache>
                <c:ptCount val="7"/>
                <c:pt idx="0">
                  <c:v>Santa Ana</c:v>
                </c:pt>
                <c:pt idx="1">
                  <c:v>JFK Priv</c:v>
                </c:pt>
                <c:pt idx="2">
                  <c:v>JFK Nac</c:v>
                </c:pt>
                <c:pt idx="3">
                  <c:v>Don Ramón Barrios</c:v>
                </c:pt>
                <c:pt idx="4">
                  <c:v>8 de Diciembre</c:v>
                </c:pt>
                <c:pt idx="5">
                  <c:v>República de Korea</c:v>
                </c:pt>
                <c:pt idx="6">
                  <c:v>Presbitero Daniel Escurra</c:v>
                </c:pt>
              </c:strCache>
            </c:strRef>
          </c:cat>
          <c:val>
            <c:numRef>
              <c:f>Sheet3!$B$2:$B$8</c:f>
              <c:numCache>
                <c:formatCode>General</c:formatCode>
                <c:ptCount val="7"/>
                <c:pt idx="0">
                  <c:v>7</c:v>
                </c:pt>
                <c:pt idx="1">
                  <c:v>15</c:v>
                </c:pt>
                <c:pt idx="2">
                  <c:v>23</c:v>
                </c:pt>
                <c:pt idx="3">
                  <c:v>30</c:v>
                </c:pt>
                <c:pt idx="4">
                  <c:v>33</c:v>
                </c:pt>
                <c:pt idx="5">
                  <c:v>25</c:v>
                </c:pt>
                <c:pt idx="6">
                  <c:v>24</c:v>
                </c:pt>
              </c:numCache>
            </c:numRef>
          </c:val>
        </c:ser>
        <c:ser>
          <c:idx val="1"/>
          <c:order val="1"/>
          <c:tx>
            <c:strRef>
              <c:f>Sheet3!$C$1</c:f>
              <c:strCache>
                <c:ptCount val="1"/>
                <c:pt idx="0">
                  <c:v>No propietarios de XO</c:v>
                </c:pt>
              </c:strCache>
            </c:strRef>
          </c:tx>
          <c:cat>
            <c:strRef>
              <c:f>Sheet3!$A$2:$A$8</c:f>
              <c:strCache>
                <c:ptCount val="7"/>
                <c:pt idx="0">
                  <c:v>Santa Ana</c:v>
                </c:pt>
                <c:pt idx="1">
                  <c:v>JFK Priv</c:v>
                </c:pt>
                <c:pt idx="2">
                  <c:v>JFK Nac</c:v>
                </c:pt>
                <c:pt idx="3">
                  <c:v>Don Ramón Barrios</c:v>
                </c:pt>
                <c:pt idx="4">
                  <c:v>8 de Diciembre</c:v>
                </c:pt>
                <c:pt idx="5">
                  <c:v>República de Korea</c:v>
                </c:pt>
                <c:pt idx="6">
                  <c:v>Presbitero Daniel Escurra</c:v>
                </c:pt>
              </c:strCache>
            </c:strRef>
          </c:cat>
          <c:val>
            <c:numRef>
              <c:f>Sheet3!$C$2:$C$8</c:f>
              <c:numCache>
                <c:formatCode>General</c:formatCode>
                <c:ptCount val="7"/>
                <c:pt idx="0">
                  <c:v>4</c:v>
                </c:pt>
                <c:pt idx="1">
                  <c:v>3</c:v>
                </c:pt>
                <c:pt idx="2">
                  <c:v>5</c:v>
                </c:pt>
                <c:pt idx="3">
                  <c:v>2</c:v>
                </c:pt>
                <c:pt idx="4">
                  <c:v>6</c:v>
                </c:pt>
                <c:pt idx="5">
                  <c:v>2</c:v>
                </c:pt>
                <c:pt idx="6">
                  <c:v>1</c:v>
                </c:pt>
              </c:numCache>
            </c:numRef>
          </c:val>
        </c:ser>
        <c:dLbls>
          <c:showVal val="1"/>
        </c:dLbls>
        <c:gapWidth val="75"/>
        <c:overlap val="100"/>
        <c:axId val="66102016"/>
        <c:axId val="66103552"/>
      </c:barChart>
      <c:catAx>
        <c:axId val="6610201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lang="es-PY"/>
            </a:pPr>
            <a:endParaRPr lang="en-US"/>
          </a:p>
        </c:txPr>
        <c:crossAx val="66103552"/>
        <c:crosses val="autoZero"/>
        <c:auto val="1"/>
        <c:lblAlgn val="ctr"/>
        <c:lblOffset val="100"/>
      </c:catAx>
      <c:valAx>
        <c:axId val="66103552"/>
        <c:scaling>
          <c:orientation val="minMax"/>
        </c:scaling>
        <c:axPos val="l"/>
        <c:numFmt formatCode="General" sourceLinked="1"/>
        <c:majorTickMark val="none"/>
        <c:tickLblPos val="nextTo"/>
        <c:txPr>
          <a:bodyPr/>
          <a:lstStyle/>
          <a:p>
            <a:pPr>
              <a:defRPr lang="es-PY"/>
            </a:pPr>
            <a:endParaRPr lang="en-US"/>
          </a:p>
        </c:txPr>
        <c:crossAx val="66102016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lang="es-PY"/>
          </a:pPr>
          <a:endParaRPr lang="en-US"/>
        </a:p>
      </c:txPr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C1802-7B81-4233-BF60-BCFD8876C6E5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FAE1B-6985-4ECF-BD3F-57AFAA87F5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3F741-9DE5-4008-AEB6-66B331BACB16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AB7A-21DF-4574-A302-C1F4F7C53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3F741-9DE5-4008-AEB6-66B331BACB16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AB7A-21DF-4574-A302-C1F4F7C53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3F741-9DE5-4008-AEB6-66B331BACB16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AB7A-21DF-4574-A302-C1F4F7C53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3F741-9DE5-4008-AEB6-66B331BACB16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AB7A-21DF-4574-A302-C1F4F7C53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3F741-9DE5-4008-AEB6-66B331BACB16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AB7A-21DF-4574-A302-C1F4F7C53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3F741-9DE5-4008-AEB6-66B331BACB16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AB7A-21DF-4574-A302-C1F4F7C53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3F741-9DE5-4008-AEB6-66B331BACB16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AB7A-21DF-4574-A302-C1F4F7C53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3F741-9DE5-4008-AEB6-66B331BACB16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AB7A-21DF-4574-A302-C1F4F7C53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3F741-9DE5-4008-AEB6-66B331BACB16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AB7A-21DF-4574-A302-C1F4F7C53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3F741-9DE5-4008-AEB6-66B331BACB16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AB7A-21DF-4574-A302-C1F4F7C53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3F741-9DE5-4008-AEB6-66B331BACB16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33AB7A-21DF-4574-A302-C1F4F7C53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  <a:alpha val="3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B3F741-9DE5-4008-AEB6-66B331BACB16}" type="datetimeFigureOut">
              <a:rPr lang="en-US" smtClean="0"/>
              <a:pPr/>
              <a:t>8/19/2011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AB7A-21DF-4574-A302-C1F4F7C53D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 rot="10800000" flipV="1">
            <a:off x="457200" y="2286000"/>
            <a:ext cx="8229600" cy="2571750"/>
          </a:xfrm>
        </p:spPr>
        <p:txBody>
          <a:bodyPr>
            <a:normAutofit fontScale="90000"/>
          </a:bodyPr>
          <a:lstStyle/>
          <a:p>
            <a:r>
              <a:rPr lang="es-ES" sz="3100" b="1" dirty="0" smtClean="0"/>
              <a:t/>
            </a:r>
            <a:br>
              <a:rPr lang="es-ES" sz="3100" b="1" dirty="0" smtClean="0"/>
            </a:br>
            <a:r>
              <a:rPr lang="es-ES" sz="3100" b="1" dirty="0" smtClean="0"/>
              <a:t>Investigación </a:t>
            </a:r>
            <a:br>
              <a:rPr lang="es-ES" sz="3100" b="1" dirty="0" smtClean="0"/>
            </a:br>
            <a:r>
              <a:rPr lang="es-ES" sz="3100" b="1" dirty="0" smtClean="0"/>
              <a:t>comparativa multifactorial</a:t>
            </a:r>
            <a:br>
              <a:rPr lang="es-ES" sz="3100" b="1" dirty="0" smtClean="0"/>
            </a:br>
            <a:r>
              <a:rPr lang="es-ES" sz="3100" b="1" dirty="0" smtClean="0"/>
              <a:t/>
            </a:r>
            <a:br>
              <a:rPr lang="es-ES" sz="3100" b="1" dirty="0" smtClean="0"/>
            </a:br>
            <a:r>
              <a:rPr lang="es-ES" sz="3100" b="1" dirty="0" smtClean="0"/>
              <a:t>Proyecto UCPN</a:t>
            </a:r>
            <a:br>
              <a:rPr lang="es-ES" sz="3100" b="1" dirty="0" smtClean="0"/>
            </a:br>
            <a:r>
              <a:rPr lang="es-ES" sz="3100" b="1" dirty="0" smtClean="0"/>
              <a:t>Abril a Diciembre 2011</a:t>
            </a:r>
            <a:br>
              <a:rPr lang="es-ES" sz="3100" b="1" dirty="0" smtClean="0"/>
            </a:br>
            <a:r>
              <a:rPr lang="es-ES" sz="3100" b="1" dirty="0" smtClean="0"/>
              <a:t> </a:t>
            </a:r>
            <a:r>
              <a:rPr lang="es-ES" dirty="0" smtClean="0"/>
              <a:t/>
            </a:r>
            <a:br>
              <a:rPr lang="es-ES" dirty="0" smtClean="0"/>
            </a:br>
            <a:endParaRPr lang="en-US" dirty="0"/>
          </a:p>
        </p:txBody>
      </p:sp>
      <p:pic>
        <p:nvPicPr>
          <p:cNvPr id="4" name="Picture 2" descr="https://lh6.googleusercontent.com/-F4W7A30Szoo/S3wiy-rmdBI/AAAAAAAACn0/R4oGqC8zPkI/s512/pagina%2525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" y="342900"/>
            <a:ext cx="2286000" cy="1623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Objetivo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dk1"/>
                </a:solidFill>
              </a:rPr>
              <a:t>Correlacionar niveles  de creatividad expresado a través de las actividades del Entorno Sugar (ES), con indicadores de rendimiento escolar formal.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s-ES" sz="2800" dirty="0" smtClean="0"/>
              <a:t>Plan de Trabajo</a:t>
            </a:r>
            <a:endParaRPr lang="es-ES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515461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" sz="2000" dirty="0" smtClean="0"/>
              <a:t>1ra. Etapa:  Sistematización y Análisis de los siguientes datos:</a:t>
            </a:r>
          </a:p>
          <a:p>
            <a:r>
              <a:rPr lang="es-ES" sz="2000" dirty="0" smtClean="0"/>
              <a:t>Promedio general de rendimiento escolar a fin del años escolar.</a:t>
            </a:r>
          </a:p>
          <a:p>
            <a:r>
              <a:rPr lang="es-ES" sz="2000" dirty="0" smtClean="0"/>
              <a:t>Test de Comprensión lectora y Razonamiento lógico matemático.</a:t>
            </a:r>
          </a:p>
          <a:p>
            <a:r>
              <a:rPr lang="es-ES" sz="2000" dirty="0" smtClean="0"/>
              <a:t>Pruebas del SNEPE (MEC) </a:t>
            </a:r>
          </a:p>
          <a:p>
            <a:r>
              <a:rPr lang="es-ES" sz="2000" dirty="0" smtClean="0"/>
              <a:t>Actitudes y motivaciones del alumno (Entrevistas-PYE)</a:t>
            </a:r>
          </a:p>
          <a:p>
            <a:r>
              <a:rPr lang="es-ES" sz="2000" dirty="0" smtClean="0"/>
              <a:t>Experiencia previa en el uso del computador (Entrevistas-PYE)</a:t>
            </a:r>
          </a:p>
          <a:p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2da. Etapa</a:t>
            </a:r>
          </a:p>
          <a:p>
            <a:r>
              <a:rPr lang="es-ES" sz="2000" dirty="0" smtClean="0"/>
              <a:t>Aplicación, Procesamiento y Análisis de los datos recogidos en el Test de Pensamiento Divergente Creativo. Muestra aleatoria.</a:t>
            </a:r>
          </a:p>
          <a:p>
            <a:r>
              <a:rPr lang="es-ES" sz="2000" dirty="0" smtClean="0"/>
              <a:t>Cuantificación de la información recabada a través de las entrevistas.</a:t>
            </a:r>
          </a:p>
          <a:p>
            <a:endParaRPr lang="es-ES" sz="2000" dirty="0" smtClean="0"/>
          </a:p>
          <a:p>
            <a:pPr>
              <a:buNone/>
            </a:pPr>
            <a:r>
              <a:rPr lang="es-ES" sz="2000" dirty="0" smtClean="0"/>
              <a:t>3ra. Etapa: Análisis final de resultados de las siguientes variables: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/>
              <a:t>Registro de producción creativa a través de las actividades del ES.</a:t>
            </a:r>
          </a:p>
          <a:p>
            <a:pPr>
              <a:buFont typeface="Wingdings" pitchFamily="2" charset="2"/>
              <a:buChar char="§"/>
            </a:pPr>
            <a:r>
              <a:rPr lang="es-ES" sz="2000" dirty="0" smtClean="0"/>
              <a:t>Cuidado de la computadora XO. Asistencia al CATS.</a:t>
            </a:r>
          </a:p>
          <a:p>
            <a:endParaRPr lang="es-ES" sz="2000" dirty="0" smtClean="0"/>
          </a:p>
          <a:p>
            <a:pPr>
              <a:buNone/>
            </a:pPr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Correlaciones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14450"/>
            <a:ext cx="8229600" cy="5257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ES" sz="1800" dirty="0" smtClean="0"/>
              <a:t>	</a:t>
            </a:r>
            <a:r>
              <a:rPr lang="es-ES" sz="2600" dirty="0" smtClean="0"/>
              <a:t>Como procedimiento principal se planea estimar las correlaciones entre variables predictivas y variables criterio y de variables predictivas entre sí con el objeto de estimar los sistemas de relaciones que surjan de los datos.</a:t>
            </a:r>
          </a:p>
          <a:p>
            <a:pPr>
              <a:buNone/>
            </a:pPr>
            <a:endParaRPr lang="es-ES" sz="2600" dirty="0" smtClean="0"/>
          </a:p>
          <a:p>
            <a:pPr>
              <a:buNone/>
            </a:pPr>
            <a:r>
              <a:rPr lang="es-ES" sz="2600" u="sng" dirty="0" smtClean="0"/>
              <a:t>Variables criterio:</a:t>
            </a:r>
          </a:p>
          <a:p>
            <a:pPr>
              <a:buNone/>
            </a:pPr>
            <a:r>
              <a:rPr lang="es-ES" sz="2600" dirty="0" smtClean="0"/>
              <a:t>              Los resultados cuantificados de las siguientes variables:</a:t>
            </a:r>
          </a:p>
          <a:p>
            <a:pPr>
              <a:buNone/>
            </a:pPr>
            <a:endParaRPr lang="es-ES" sz="2600" dirty="0" smtClean="0"/>
          </a:p>
          <a:p>
            <a:pPr marL="971550" lvl="1" indent="-514350">
              <a:buNone/>
            </a:pPr>
            <a:r>
              <a:rPr lang="es-ES" sz="2600" dirty="0" smtClean="0"/>
              <a:t>     Producción Creativa en la plataforma del Entorno </a:t>
            </a:r>
            <a:r>
              <a:rPr lang="es-ES" sz="2600" dirty="0" err="1" smtClean="0"/>
              <a:t>Sugar</a:t>
            </a:r>
            <a:r>
              <a:rPr lang="es-ES" sz="2600" dirty="0" smtClean="0"/>
              <a:t>.</a:t>
            </a:r>
          </a:p>
          <a:p>
            <a:pPr marL="971550" lvl="1" indent="-514350">
              <a:buNone/>
            </a:pPr>
            <a:r>
              <a:rPr lang="es-ES" sz="2600" dirty="0" smtClean="0"/>
              <a:t>     Test de Pensamiento Divergente Creativo.</a:t>
            </a:r>
          </a:p>
          <a:p>
            <a:pPr lvl="1">
              <a:buNone/>
            </a:pPr>
            <a:endParaRPr lang="es-ES" sz="2600" dirty="0" smtClean="0"/>
          </a:p>
          <a:p>
            <a:pPr marL="627063" lvl="1" indent="-627063">
              <a:buNone/>
            </a:pPr>
            <a:r>
              <a:rPr lang="es-ES" sz="2600" u="sng" dirty="0" smtClean="0"/>
              <a:t>Variables predictivas:</a:t>
            </a:r>
          </a:p>
          <a:p>
            <a:pPr marL="914400" lvl="2" indent="-514350">
              <a:buNone/>
            </a:pPr>
            <a:r>
              <a:rPr lang="es-ES" sz="2600" dirty="0" smtClean="0"/>
              <a:t>        Calificaciones finales del año escolar</a:t>
            </a:r>
          </a:p>
          <a:p>
            <a:pPr marL="514350" lvl="1" indent="-514350">
              <a:buNone/>
            </a:pPr>
            <a:r>
              <a:rPr lang="es-ES" sz="2600" dirty="0" smtClean="0"/>
              <a:t>                Calificaciones del SNEPE</a:t>
            </a:r>
          </a:p>
          <a:p>
            <a:pPr marL="514350" lvl="1" indent="-514350">
              <a:buNone/>
            </a:pPr>
            <a:r>
              <a:rPr lang="es-ES" sz="2600" dirty="0" smtClean="0"/>
              <a:t>                Experiencias previas</a:t>
            </a:r>
          </a:p>
          <a:p>
            <a:pPr marL="514350" lvl="1" indent="-514350">
              <a:buNone/>
            </a:pPr>
            <a:r>
              <a:rPr lang="es-ES" sz="2600" dirty="0" smtClean="0"/>
              <a:t> 	      Motivaciones</a:t>
            </a:r>
          </a:p>
          <a:p>
            <a:pPr marL="531813" lvl="1" indent="-531813">
              <a:buNone/>
            </a:pPr>
            <a:r>
              <a:rPr lang="es-ES" sz="2600" dirty="0" smtClean="0"/>
              <a:t>	      Test de Lectura Comprensiva y Razonamiento Lógico Matemático	</a:t>
            </a:r>
          </a:p>
          <a:p>
            <a:pPr marL="0" lvl="1" indent="0">
              <a:buNone/>
            </a:pPr>
            <a:endParaRPr lang="es-ES" sz="2600" dirty="0" smtClean="0"/>
          </a:p>
          <a:p>
            <a:pPr marL="0" lvl="1" indent="0">
              <a:buNone/>
            </a:pPr>
            <a:endParaRPr lang="es-ES" sz="2600" dirty="0" smtClean="0"/>
          </a:p>
          <a:p>
            <a:pPr marL="0" lvl="1" indent="0">
              <a:buNone/>
            </a:pPr>
            <a:r>
              <a:rPr lang="es-ES" sz="2600" dirty="0" smtClean="0"/>
              <a:t>	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</p:spPr>
        <p:txBody>
          <a:bodyPr/>
          <a:lstStyle/>
          <a:p>
            <a:r>
              <a:rPr lang="en-US" dirty="0" err="1" smtClean="0"/>
              <a:t>Universo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885152" y="1585576"/>
          <a:ext cx="7316089" cy="429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6089"/>
              </a:tblGrid>
              <a:tr h="1168537">
                <a:tc>
                  <a:txBody>
                    <a:bodyPr/>
                    <a:lstStyle/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s-PY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180 alumnos del 4to. Grado de Escuelas de la Fase II.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s-PY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 50 alumnos , muestreo aleatorio para el Test de Pensamiento Divergente.</a:t>
                      </a: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kumimoji="0" lang="es-PY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+mn-ea"/>
                        <a:cs typeface="Arial" charset="0"/>
                      </a:endParaRPr>
                    </a:p>
                    <a:p>
                      <a:pPr marL="228600" marR="0" lvl="0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es-PY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charset="0"/>
                          <a:ea typeface="+mn-ea"/>
                          <a:cs typeface="Arial" charset="0"/>
                        </a:rPr>
                        <a:t>Escuelas seleccionadas:</a:t>
                      </a:r>
                    </a:p>
                    <a:p>
                      <a:pPr marL="685800" marR="0" lvl="1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PY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Don Ramón Barrios</a:t>
                      </a:r>
                    </a:p>
                    <a:p>
                      <a:pPr marL="685800" marR="0" lvl="1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PY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8 de Diciembre</a:t>
                      </a:r>
                    </a:p>
                    <a:p>
                      <a:pPr marL="685800" marR="0" lvl="1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PY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República de </a:t>
                      </a:r>
                      <a:r>
                        <a:rPr lang="es-PY" sz="16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Korea</a:t>
                      </a:r>
                      <a:endParaRPr lang="es-PY" sz="1600" b="0" i="0" u="none" strike="noStrike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685800" marR="0" lvl="1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PY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Daniel Escurra</a:t>
                      </a:r>
                    </a:p>
                    <a:p>
                      <a:pPr marL="685800" marR="0" lvl="1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PY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J.F.K. Nacional</a:t>
                      </a:r>
                    </a:p>
                    <a:p>
                      <a:pPr marL="685800" marR="0" lvl="1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PY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J.F.K. Parroquial</a:t>
                      </a:r>
                    </a:p>
                    <a:p>
                      <a:pPr marL="685800" marR="0" lvl="1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s-PY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Santa Ana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39000" cy="1143000"/>
          </a:xfrm>
        </p:spPr>
        <p:txBody>
          <a:bodyPr/>
          <a:lstStyle/>
          <a:p>
            <a:r>
              <a:rPr lang="en-US" dirty="0" err="1" smtClean="0"/>
              <a:t>Distribución</a:t>
            </a:r>
            <a:r>
              <a:rPr lang="en-US" dirty="0" smtClean="0"/>
              <a:t> de la XO</a:t>
            </a:r>
            <a:endParaRPr lang="en-US" dirty="0"/>
          </a:p>
        </p:txBody>
      </p:sp>
      <p:pic>
        <p:nvPicPr>
          <p:cNvPr id="4" name="Picture 2" descr="https://lh6.googleusercontent.com/-F4W7A30Szoo/S3wiy-rmdBI/AAAAAAAACn0/R4oGqC8zPkI/s512/pagina%25252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96200" y="192881"/>
            <a:ext cx="1219200" cy="1178719"/>
          </a:xfrm>
          <a:prstGeom prst="rect">
            <a:avLst/>
          </a:prstGeom>
          <a:noFill/>
        </p:spPr>
      </p:pic>
      <p:graphicFrame>
        <p:nvGraphicFramePr>
          <p:cNvPr id="8" name="Chart 1"/>
          <p:cNvGraphicFramePr/>
          <p:nvPr/>
        </p:nvGraphicFramePr>
        <p:xfrm>
          <a:off x="1230794" y="1527969"/>
          <a:ext cx="6682412" cy="4435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dirty="0" smtClean="0"/>
              <a:t>Cronograma de actividades</a:t>
            </a:r>
            <a:endParaRPr lang="es-PY" dirty="0"/>
          </a:p>
        </p:txBody>
      </p:sp>
      <p:pic>
        <p:nvPicPr>
          <p:cNvPr id="4" name="3 Imagen" descr="planilla est. cor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4724" y="1926716"/>
            <a:ext cx="7834552" cy="317288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Responsables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000" dirty="0" smtClean="0"/>
              <a:t>Miembros del UISE del Departamento de Educación de </a:t>
            </a:r>
            <a:r>
              <a:rPr lang="es-ES" sz="2000" dirty="0" err="1" smtClean="0"/>
              <a:t>ParaguayEduca</a:t>
            </a:r>
            <a:r>
              <a:rPr lang="es-ES" sz="2000" dirty="0" smtClean="0"/>
              <a:t>.</a:t>
            </a:r>
          </a:p>
          <a:p>
            <a:endParaRPr lang="es-ES" sz="2000" dirty="0" smtClean="0"/>
          </a:p>
          <a:p>
            <a:r>
              <a:rPr lang="es-ES" sz="2000" dirty="0" smtClean="0"/>
              <a:t>Dr. Oscar Serafini _ Estudios Estadísticos</a:t>
            </a:r>
          </a:p>
          <a:p>
            <a:endParaRPr lang="es-ES" sz="2000" dirty="0" smtClean="0"/>
          </a:p>
          <a:p>
            <a:r>
              <a:rPr lang="es-ES" sz="2000" dirty="0" smtClean="0"/>
              <a:t>Colaboradores: </a:t>
            </a:r>
          </a:p>
          <a:p>
            <a:pPr>
              <a:buNone/>
            </a:pPr>
            <a:r>
              <a:rPr lang="es-ES" sz="2000" dirty="0" smtClean="0"/>
              <a:t>	</a:t>
            </a:r>
            <a:r>
              <a:rPr lang="es-ES" sz="2000" dirty="0" err="1" smtClean="0"/>
              <a:t>Tristram</a:t>
            </a:r>
            <a:r>
              <a:rPr lang="es-ES" sz="2000" dirty="0" smtClean="0"/>
              <a:t> </a:t>
            </a:r>
            <a:r>
              <a:rPr lang="es-ES" sz="2000" dirty="0" err="1" smtClean="0"/>
              <a:t>Hewitt</a:t>
            </a:r>
            <a:r>
              <a:rPr lang="es-ES" sz="2000" dirty="0" smtClean="0"/>
              <a:t>, pasante de OLPC en Paraguay.</a:t>
            </a:r>
          </a:p>
          <a:p>
            <a:pPr>
              <a:buNone/>
            </a:pPr>
            <a:r>
              <a:rPr lang="es-ES" sz="2000" dirty="0" smtClean="0"/>
              <a:t>	Lic. Marisol Taboada, voluntaria.</a:t>
            </a:r>
          </a:p>
          <a:p>
            <a:pPr>
              <a:buNone/>
            </a:pPr>
            <a:r>
              <a:rPr lang="es-ES" sz="2000" dirty="0" smtClean="0"/>
              <a:t>	Departamento de Educación del proyecto UCPN en Caacupé.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229</Words>
  <Application>Microsoft Office PowerPoint</Application>
  <PresentationFormat>On-screen Show (4:3)</PresentationFormat>
  <Paragraphs>59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Investigación  comparativa multifactorial  Proyecto UCPN Abril a Diciembre 2011   </vt:lpstr>
      <vt:lpstr>Objetivo</vt:lpstr>
      <vt:lpstr>Plan de Trabajo</vt:lpstr>
      <vt:lpstr>Correlaciones</vt:lpstr>
      <vt:lpstr>Universo</vt:lpstr>
      <vt:lpstr>Distribución de la XO</vt:lpstr>
      <vt:lpstr>Cronograma de actividades</vt:lpstr>
      <vt:lpstr>Responsables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Tristram Hewitt</dc:creator>
  <cp:lastModifiedBy>Melissa Henriquez</cp:lastModifiedBy>
  <cp:revision>33</cp:revision>
  <dcterms:created xsi:type="dcterms:W3CDTF">2011-07-07T13:59:02Z</dcterms:created>
  <dcterms:modified xsi:type="dcterms:W3CDTF">2011-08-19T17:51:13Z</dcterms:modified>
</cp:coreProperties>
</file>