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1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6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18.xml"/>
  <Override ContentType="application/vnd.openxmlformats-officedocument.presentationml.slide+xml" PartName="/ppt/slides/slide15.xml"/>
  <Override ContentType="application/vnd.openxmlformats-officedocument.presentationml.slide+xml" PartName="/ppt/slides/slide7.xml"/>
  <Override ContentType="application/vnd.openxmlformats-officedocument.presentationml.slide+xml" PartName="/ppt/slides/slide17.xml"/>
  <Override ContentType="application/vnd.openxmlformats-officedocument.presentationml.slide+xml" PartName="/ppt/slides/slide8.xml"/>
  <Override ContentType="application/vnd.openxmlformats-officedocument.presentationml.slide+xml" PartName="/ppt/slides/slide4.xml"/>
  <Override ContentType="application/vnd.openxmlformats-officedocument.presentationml.slide+xml" PartName="/ppt/slides/slide10.xml"/>
  <Override ContentType="application/vnd.openxmlformats-officedocument.presentationml.slide+xml" PartName="/ppt/slides/slide14.xml"/>
  <Override ContentType="application/vnd.openxmlformats-officedocument.presentationml.slide+xml" PartName="/ppt/slides/slide11.xml"/>
  <Override ContentType="application/vnd.openxmlformats-officedocument.presentationml.slide+xml" PartName="/ppt/slides/slide5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Type="http://schemas.openxmlformats.org/officeDocument/2006/relationships/officeDocument" Id="rId1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c:Ignorable="mv" autoCompressPictures="0" mc:PreserveAttributes="mv:*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6858000" cx="9144000"/>
  <p:notesSz cy="9144000" cx="6858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ype="http://schemas.openxmlformats.org/officeDocument/2006/relationships/slide" Id="rId19" Target="slides/slide14.xml"/><Relationship Type="http://schemas.openxmlformats.org/officeDocument/2006/relationships/slide" Id="rId18" Target="slides/slide13.xml"/><Relationship Type="http://schemas.openxmlformats.org/officeDocument/2006/relationships/slide" Id="rId17" Target="slides/slide12.xml"/><Relationship Type="http://schemas.openxmlformats.org/officeDocument/2006/relationships/slide" Id="rId16" Target="slides/slide11.xml"/><Relationship Type="http://schemas.openxmlformats.org/officeDocument/2006/relationships/slide" Id="rId15" Target="slides/slide10.xml"/><Relationship Type="http://schemas.openxmlformats.org/officeDocument/2006/relationships/slide" Id="rId14" Target="slides/slide9.xml"/><Relationship Type="http://schemas.openxmlformats.org/officeDocument/2006/relationships/slide" Id="rId21" Target="slides/slide16.xml"/><Relationship Type="http://schemas.openxmlformats.org/officeDocument/2006/relationships/presProps" Id="rId2" Target="presProps.xml"/><Relationship Type="http://schemas.openxmlformats.org/officeDocument/2006/relationships/slide" Id="rId12" Target="slides/slide7.xml"/><Relationship Type="http://schemas.openxmlformats.org/officeDocument/2006/relationships/slide" Id="rId22" Target="slides/slide17.xml"/><Relationship Type="http://schemas.openxmlformats.org/officeDocument/2006/relationships/theme" Id="rId1" Target="theme/theme3.xml"/><Relationship Type="http://schemas.openxmlformats.org/officeDocument/2006/relationships/slide" Id="rId13" Target="slides/slide8.xml"/><Relationship Type="http://schemas.openxmlformats.org/officeDocument/2006/relationships/slide" Id="rId23" Target="slides/slide18.xml"/><Relationship Type="http://schemas.openxmlformats.org/officeDocument/2006/relationships/slideMaster" Id="rId4" Target="slideMasters/slideMaster1.xml"/><Relationship Type="http://schemas.openxmlformats.org/officeDocument/2006/relationships/slide" Id="rId10" Target="slides/slide5.xml"/><Relationship Type="http://schemas.openxmlformats.org/officeDocument/2006/relationships/tableStyles" Id="rId3" Target="tableStyles.xml"/><Relationship Type="http://schemas.openxmlformats.org/officeDocument/2006/relationships/slide" Id="rId11" Target="slides/slide6.xml"/><Relationship Type="http://schemas.openxmlformats.org/officeDocument/2006/relationships/slide" Id="rId20" Target="slides/slide15.xml"/><Relationship Type="http://schemas.openxmlformats.org/officeDocument/2006/relationships/slide" Id="rId9" Target="slides/slide4.xml"/><Relationship Type="http://schemas.openxmlformats.org/officeDocument/2006/relationships/slide" Id="rId6" Target="slides/slide1.xml"/><Relationship Type="http://schemas.openxmlformats.org/officeDocument/2006/relationships/notesMaster" Id="rId5" Target="notesMasters/notesMaster1.xml"/><Relationship Type="http://schemas.openxmlformats.org/officeDocument/2006/relationships/slide" Id="rId8" Target="slides/slide3.xml"/><Relationship Type="http://schemas.openxmlformats.org/officeDocument/2006/relationships/slide" Id="rId7" Target="slides/slide2.xml"/></Relationships>
</file>

<file path=ppt/notesMasters/_rels/notesMaster1.xml.rels><?xml version="1.0" encoding="UTF-8" standalone="yes"?><Relationships xmlns="http://schemas.openxmlformats.org/package/2006/relationships"><Relationship Type="http://schemas.openxmlformats.org/officeDocument/2006/relationships/theme" Id="rId1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" id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Shape 2" id="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name="Shape 3" id="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bIns="91425" tIns="91425" anchor="t" lIns="91425" rIns="91425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6="accent6" tx2="lt2" accent5="accent5" bg2="dk2" tx1="dk1" accent4="accent4" bg1="lt1" accent3="accent3" accent2="accent2" accent1="accent1" folHlink="folHlink" hlink="hlink"/>
</p:notesMaster>
</file>

<file path=ppt/notesSlides/_rels/notesSlide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4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5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6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7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8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9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6" id="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7" id="27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28" id="28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95" id="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6" id="96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97" id="97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02" id="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3" id="103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04" id="104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09" id="1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0" id="110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11" id="111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17" id="1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8" id="118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19" id="119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25" id="1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6" id="126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27" id="127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33" id="1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34" id="134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35" id="135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40" id="1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41" id="141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42" id="142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49" id="1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50" id="150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51" id="151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58" id="1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59" id="159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60" id="160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33" id="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4" id="34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35" id="35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40" id="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1" id="41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42" id="42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47" id="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8" id="48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49" id="49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54" id="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5" id="55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56" id="56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61" id="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2" id="62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63" id="63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68" id="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9" id="69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70" id="70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76" id="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7" id="77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78" id="78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86" id="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7" id="87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88" id="88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7" id="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" id="8"/>
          <p:cNvSpPr txBox="1"/>
          <p:nvPr>
            <p:ph type="ctrTitle"/>
          </p:nvPr>
        </p:nvSpPr>
        <p:spPr>
          <a:xfrm>
            <a:off y="2111123" x="685800"/>
            <a:ext cy="1546474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9" id="9"/>
          <p:cNvSpPr txBox="1"/>
          <p:nvPr>
            <p:ph type="subTitle" idx="1"/>
          </p:nvPr>
        </p:nvSpPr>
        <p:spPr>
          <a:xfrm>
            <a:off y="3786737" x="685800"/>
            <a:ext cy="1046317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name="Shape 10" id="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" id="1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2" id="12"/>
          <p:cNvSpPr txBox="1"/>
          <p:nvPr>
            <p:ph type="body" idx="1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indent="-285750" marL="742950" rtl="0">
              <a:defRPr/>
            </a:lvl2pPr>
            <a:lvl3pPr indent="-228600" marL="1143000" rtl="0">
              <a:defRPr/>
            </a:lvl3pPr>
            <a:lvl4pPr indent="-228600" marL="16002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name="Shape 13" id="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4" id="1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5" id="15"/>
          <p:cNvSpPr txBox="1"/>
          <p:nvPr>
            <p:ph type="body" idx="1"/>
          </p:nvPr>
        </p:nvSpPr>
        <p:spPr>
          <a:xfrm>
            <a:off y="1600200" x="457200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16" id="16"/>
          <p:cNvSpPr txBox="1"/>
          <p:nvPr>
            <p:ph type="body" idx="2"/>
          </p:nvPr>
        </p:nvSpPr>
        <p:spPr>
          <a:xfrm>
            <a:off y="1600200" x="4692273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17" id="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8" id="1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name="Shape 19" id="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0" id="20"/>
          <p:cNvSpPr txBox="1"/>
          <p:nvPr>
            <p:ph type="body" idx="1"/>
          </p:nvPr>
        </p:nvSpPr>
        <p:spPr>
          <a:xfrm>
            <a:off y="5875078" x="457200"/>
            <a:ext cy="692693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21" id="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2.xml"/><Relationship Type="http://schemas.openxmlformats.org/officeDocument/2006/relationships/slideLayout" Id="rId1" Target="../slideLayouts/slideLayout1.xml"/><Relationship Type="http://schemas.openxmlformats.org/officeDocument/2006/relationships/slideLayout" Id="rId4" Target="../slideLayouts/slideLayout4.xml"/><Relationship Type="http://schemas.openxmlformats.org/officeDocument/2006/relationships/slideLayout" Id="rId3" Target="../slideLayouts/slideLayout3.xml"/><Relationship Type="http://schemas.openxmlformats.org/officeDocument/2006/relationships/slideLayout" Id="rId6" Target="../slideLayouts/slideLayout6.xml"/><Relationship Type="http://schemas.openxmlformats.org/officeDocument/2006/relationships/slideLayout" Id="rId5" Target="../slideLayouts/slideLayout5.xml"/><Relationship Type="http://schemas.openxmlformats.org/officeDocument/2006/relationships/theme" Id="rId7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name="Shape 4" id="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" id="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" id="6"/>
          <p:cNvSpPr txBox="1"/>
          <p:nvPr>
            <p:ph type="body" idx="1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342900" algn="l" marL="342900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3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algn="l" marL="742950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algn="l" marL="1143000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algn="l" marL="1600200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algn="l" marL="2057400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algn="l" marL="2514600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algn="l" marL="2971800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algn="l" marL="3429000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algn="l" marL="3886200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.xml"/><Relationship Type="http://schemas.openxmlformats.org/officeDocument/2006/relationships/slideLayout" Id="rId1" Target="../slideLayouts/slideLayout1.xml"/><Relationship Type="http://schemas.openxmlformats.org/officeDocument/2006/relationships/image" Id="rId3" Target="../media/image00.png"/></Relationships>
</file>

<file path=ppt/slides/_rels/slide10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0.xml"/><Relationship Type="http://schemas.openxmlformats.org/officeDocument/2006/relationships/slideLayout" Id="rId1" Target="../slideLayouts/slideLayout1.xml"/><Relationship Type="http://schemas.openxmlformats.org/officeDocument/2006/relationships/image" Id="rId4" Target="../media/image01.jpg"/><Relationship Type="http://schemas.openxmlformats.org/officeDocument/2006/relationships/image" Id="rId3" Target="../media/image07.png"/></Relationships>
</file>

<file path=ppt/slides/_rels/slide1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1.xml"/><Relationship Type="http://schemas.openxmlformats.org/officeDocument/2006/relationships/slideLayout" Id="rId1" Target="../slideLayouts/slideLayout1.xml"/><Relationship Type="http://schemas.openxmlformats.org/officeDocument/2006/relationships/image" Id="rId3" Target="../media/image01.jpg"/></Relationships>
</file>

<file path=ppt/slides/_rels/slide12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2.xml"/><Relationship Type="http://schemas.openxmlformats.org/officeDocument/2006/relationships/slideLayout" Id="rId1" Target="../slideLayouts/slideLayout1.xml"/><Relationship Type="http://schemas.openxmlformats.org/officeDocument/2006/relationships/image" Id="rId4" Target="../media/image01.jpg"/><Relationship Type="http://schemas.openxmlformats.org/officeDocument/2006/relationships/image" Id="rId3" Target="../media/image10.png"/></Relationships>
</file>

<file path=ppt/slides/_rels/slide13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3.xml"/><Relationship Type="http://schemas.openxmlformats.org/officeDocument/2006/relationships/slideLayout" Id="rId1" Target="../slideLayouts/slideLayout1.xml"/><Relationship Type="http://schemas.openxmlformats.org/officeDocument/2006/relationships/image" Id="rId4" Target="../media/image01.jpg"/><Relationship Type="http://schemas.openxmlformats.org/officeDocument/2006/relationships/image" Id="rId3" Target="../media/image08.png"/></Relationships>
</file>

<file path=ppt/slides/_rels/slide14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4.xml"/><Relationship Type="http://schemas.openxmlformats.org/officeDocument/2006/relationships/slideLayout" Id="rId1" Target="../slideLayouts/slideLayout1.xml"/><Relationship Type="http://schemas.openxmlformats.org/officeDocument/2006/relationships/image" Id="rId4" Target="../media/image01.jpg"/><Relationship Type="http://schemas.openxmlformats.org/officeDocument/2006/relationships/image" Id="rId3" Target="../media/image11.png"/></Relationships>
</file>

<file path=ppt/slides/_rels/slide15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5.xml"/><Relationship Type="http://schemas.openxmlformats.org/officeDocument/2006/relationships/slideLayout" Id="rId1" Target="../slideLayouts/slideLayout1.xml"/><Relationship Type="http://schemas.openxmlformats.org/officeDocument/2006/relationships/image" Id="rId4" Target="../media/image01.jpg"/><Relationship Type="http://schemas.openxmlformats.org/officeDocument/2006/relationships/image" Id="rId3" Target="../media/image09.png"/></Relationships>
</file>

<file path=ppt/slides/_rels/slide16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6.xml"/><Relationship Type="http://schemas.openxmlformats.org/officeDocument/2006/relationships/slideLayout" Id="rId1" Target="../slideLayouts/slideLayout1.xml"/><Relationship Type="http://schemas.openxmlformats.org/officeDocument/2006/relationships/image" Id="rId3" Target="../media/image01.jpg"/></Relationships>
</file>

<file path=ppt/slides/_rels/slide17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7.xml"/><Relationship Type="http://schemas.openxmlformats.org/officeDocument/2006/relationships/slideLayout" Id="rId1" Target="../slideLayouts/slideLayout1.xml"/><Relationship Type="http://schemas.openxmlformats.org/officeDocument/2006/relationships/image" Id="rId4" Target="../media/image01.jpg"/><Relationship Type="http://schemas.openxmlformats.org/officeDocument/2006/relationships/image" Id="rId3" Target="../media/image05.png"/></Relationships>
</file>

<file path=ppt/slides/_rels/slide18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8.xml"/><Relationship Type="http://schemas.openxmlformats.org/officeDocument/2006/relationships/slideLayout" Id="rId1" Target="../slideLayouts/slideLayout1.xml"/><Relationship Type="http://schemas.openxmlformats.org/officeDocument/2006/relationships/image" Id="rId4" Target="../media/image01.jpg"/><Relationship Type="http://schemas.openxmlformats.org/officeDocument/2006/relationships/image" Id="rId3" Target="../media/image04.png"/></Relationships>
</file>

<file path=ppt/slides/_rels/slide2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1.jpg"/></Relationships>
</file>

<file path=ppt/slides/_rels/slide3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1.jpg"/></Relationships>
</file>

<file path=ppt/slides/_rels/slide4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4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1.jpg"/></Relationships>
</file>

<file path=ppt/slides/_rels/slide5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5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1.jpg"/></Relationships>
</file>

<file path=ppt/slides/_rels/slide6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6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1.jpg"/></Relationships>
</file>

<file path=ppt/slides/_rels/slide7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7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1.jpg"/></Relationships>
</file>

<file path=ppt/slides/_rels/slide8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8.xml"/><Relationship Type="http://schemas.openxmlformats.org/officeDocument/2006/relationships/slideLayout" Id="rId1" Target="../slideLayouts/slideLayout2.xml"/><Relationship Type="http://schemas.openxmlformats.org/officeDocument/2006/relationships/image" Id="rId4" Target="../media/image01.jpg"/><Relationship Type="http://schemas.openxmlformats.org/officeDocument/2006/relationships/image" Id="rId3" Target="../media/image02.png"/></Relationships>
</file>

<file path=ppt/slides/_rels/slide9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9.xml"/><Relationship Type="http://schemas.openxmlformats.org/officeDocument/2006/relationships/slideLayout" Id="rId1" Target="../slideLayouts/slideLayout1.xml"/><Relationship Type="http://schemas.openxmlformats.org/officeDocument/2006/relationships/image" Id="rId4" Target="../media/image06.png"/><Relationship Type="http://schemas.openxmlformats.org/officeDocument/2006/relationships/image" Id="rId3" Target="../media/image03.png"/><Relationship Type="http://schemas.openxmlformats.org/officeDocument/2006/relationships/image" Id="rId5" Target="../media/image0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2" id="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3" id="23"/>
          <p:cNvSpPr txBox="1"/>
          <p:nvPr>
            <p:ph type="ctrTitle"/>
          </p:nvPr>
        </p:nvSpPr>
        <p:spPr>
          <a:xfrm>
            <a:off y="2111123" x="685800"/>
            <a:ext cy="1546474" cx="77724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/>
              <a:t>Encuentro de OLPC</a:t>
            </a:r>
          </a:p>
        </p:txBody>
      </p:sp>
      <p:sp>
        <p:nvSpPr>
          <p:cNvPr name="Shape 24" id="24"/>
          <p:cNvSpPr txBox="1"/>
          <p:nvPr>
            <p:ph type="subTitle" idx="1"/>
          </p:nvPr>
        </p:nvSpPr>
        <p:spPr>
          <a:xfrm>
            <a:off y="3786737" x="685800"/>
            <a:ext cy="1046317" cx="77724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en"/>
              <a:t>Claudia Urrea</a:t>
            </a:r>
          </a:p>
          <a:p>
            <a:pPr rtl="0" lvl="0">
              <a:buNone/>
            </a:pPr>
            <a:r>
              <a:rPr lang="en"/>
              <a:t>Julio 24 y 25 de 2012</a:t>
            </a:r>
          </a:p>
          <a:p>
            <a:pPr>
              <a:buNone/>
            </a:pPr>
            <a:r>
              <a:rPr lang="en"/>
              <a:t>Cambridge</a:t>
            </a:r>
          </a:p>
        </p:txBody>
      </p:sp>
      <p:sp>
        <p:nvSpPr>
          <p:cNvPr name="Shape 25" id="25"/>
          <p:cNvSpPr/>
          <p:nvPr/>
        </p:nvSpPr>
        <p:spPr>
          <a:xfrm>
            <a:off y="0" x="6019800"/>
            <a:ext cy="704850" cx="31242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89" id="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0" id="90"/>
          <p:cNvSpPr txBox="1"/>
          <p:nvPr>
            <p:ph type="ctrTitle"/>
          </p:nvPr>
        </p:nvSpPr>
        <p:spPr>
          <a:xfrm>
            <a:off y="2111123" x="685800"/>
            <a:ext cy="1546500" cx="77724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/>
        </p:txBody>
      </p:sp>
      <p:sp>
        <p:nvSpPr>
          <p:cNvPr name="Shape 91" id="91"/>
          <p:cNvSpPr txBox="1"/>
          <p:nvPr>
            <p:ph type="subTitle" idx="1"/>
          </p:nvPr>
        </p:nvSpPr>
        <p:spPr>
          <a:xfrm>
            <a:off y="3786737" x="685800"/>
            <a:ext cy="1046400" cx="77724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  <p:sp>
        <p:nvSpPr>
          <p:cNvPr name="Shape 92" id="92"/>
          <p:cNvSpPr/>
          <p:nvPr/>
        </p:nvSpPr>
        <p:spPr>
          <a:xfrm>
            <a:off y="1571300" x="1028700"/>
            <a:ext cy="4429125" cx="74295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name="Shape 93" id="93"/>
          <p:cNvSpPr txBox="1"/>
          <p:nvPr>
            <p:ph type="title" idx="2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 lvl="0">
              <a:buClr>
                <a:srgbClr val="000000"/>
              </a:buClr>
              <a:buSzPct val="30555"/>
              <a:buFont typeface="Arial"/>
              <a:buNone/>
            </a:pPr>
            <a:r>
              <a:rPr lang="en"/>
              <a:t>Habla del proyecto, pero además de su experiencia y proceso... </a:t>
            </a:r>
          </a:p>
        </p:txBody>
      </p:sp>
      <p:sp>
        <p:nvSpPr>
          <p:cNvPr name="Shape 94" id="94"/>
          <p:cNvSpPr/>
          <p:nvPr/>
        </p:nvSpPr>
        <p:spPr>
          <a:xfrm>
            <a:off y="6098034" x="8402489"/>
            <a:ext cy="759965" cx="74151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98" id="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9" id="99"/>
          <p:cNvSpPr txBox="1"/>
          <p:nvPr>
            <p:ph type="ctrTitle"/>
          </p:nvPr>
        </p:nvSpPr>
        <p:spPr>
          <a:xfrm>
            <a:off y="2111123" x="685800"/>
            <a:ext cy="1546500" cx="77724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/>
              <a:t>Meta datos... En qué consisten los proyectos?</a:t>
            </a:r>
          </a:p>
        </p:txBody>
      </p:sp>
      <p:sp>
        <p:nvSpPr>
          <p:cNvPr name="Shape 100" id="100"/>
          <p:cNvSpPr txBox="1"/>
          <p:nvPr>
            <p:ph type="subTitle" idx="1"/>
          </p:nvPr>
        </p:nvSpPr>
        <p:spPr>
          <a:xfrm>
            <a:off y="3786737" x="685800"/>
            <a:ext cy="1046400" cx="77724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  <p:sp>
        <p:nvSpPr>
          <p:cNvPr name="Shape 101" id="101"/>
          <p:cNvSpPr/>
          <p:nvPr/>
        </p:nvSpPr>
        <p:spPr>
          <a:xfrm>
            <a:off y="6098034" x="8402489"/>
            <a:ext cy="759965" cx="74151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05" id="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6" id="106"/>
          <p:cNvSpPr txBox="1"/>
          <p:nvPr>
            <p:ph type="subTitle" idx="1"/>
          </p:nvPr>
        </p:nvSpPr>
        <p:spPr>
          <a:xfrm>
            <a:off y="4994944" x="685800"/>
            <a:ext cy="1731900" cx="77724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0" algn="l" marL="457200" rtl="0" lvl="0">
              <a:lnSpc>
                <a:spcPct val="115000"/>
              </a:lnSpc>
              <a:buNone/>
            </a:pPr>
            <a:r>
              <a:rPr lang="en" sz="2400"/>
              <a:t>“activity count: 6</a:t>
            </a:r>
          </a:p>
          <a:p>
            <a:pPr indent="0" marR="457200" algn="l" marL="457200" rtl="0" lvl="0">
              <a:lnSpc>
                <a:spcPct val="115000"/>
              </a:lnSpc>
              <a:buNone/>
            </a:pPr>
            <a:r>
              <a:rPr lang="en" sz="2400"/>
              <a:t>turtle blocks: start, set xy, pen up, clean, set pen size, forward, right, back, left, pen down, arc”</a:t>
            </a:r>
          </a:p>
          <a:p>
            <a:r>
              <a:t/>
            </a:r>
          </a:p>
        </p:txBody>
      </p:sp>
      <p:sp>
        <p:nvSpPr>
          <p:cNvPr name="Shape 107" id="107"/>
          <p:cNvSpPr/>
          <p:nvPr/>
        </p:nvSpPr>
        <p:spPr>
          <a:xfrm>
            <a:off y="369374" x="1695457"/>
            <a:ext cy="4625570" cx="616742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name="Shape 108" id="108"/>
          <p:cNvSpPr/>
          <p:nvPr/>
        </p:nvSpPr>
        <p:spPr>
          <a:xfrm>
            <a:off y="6098034" x="8402489"/>
            <a:ext cy="759965" cx="74151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12" id="1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3" id="113"/>
          <p:cNvSpPr txBox="1"/>
          <p:nvPr>
            <p:ph type="ctrTitle"/>
          </p:nvPr>
        </p:nvSpPr>
        <p:spPr>
          <a:xfrm>
            <a:off y="2111123" x="685800"/>
            <a:ext cy="1546500" cx="77724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/>
        </p:txBody>
      </p:sp>
      <p:sp>
        <p:nvSpPr>
          <p:cNvPr name="Shape 114" id="114"/>
          <p:cNvSpPr txBox="1"/>
          <p:nvPr>
            <p:ph type="subTitle" idx="1"/>
          </p:nvPr>
        </p:nvSpPr>
        <p:spPr>
          <a:xfrm>
            <a:off y="3786737" x="685800"/>
            <a:ext cy="1046400" cx="77724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  <p:sp>
        <p:nvSpPr>
          <p:cNvPr name="Shape 115" id="115"/>
          <p:cNvSpPr/>
          <p:nvPr/>
        </p:nvSpPr>
        <p:spPr>
          <a:xfrm>
            <a:off y="207175" x="1321200"/>
            <a:ext cy="6443648" cx="667723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name="Shape 116" id="116"/>
          <p:cNvSpPr/>
          <p:nvPr/>
        </p:nvSpPr>
        <p:spPr>
          <a:xfrm>
            <a:off y="6098034" x="8402489"/>
            <a:ext cy="759965" cx="74151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20" id="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1" id="121"/>
          <p:cNvSpPr txBox="1"/>
          <p:nvPr>
            <p:ph type="ctrTitle"/>
          </p:nvPr>
        </p:nvSpPr>
        <p:spPr>
          <a:xfrm>
            <a:off y="2111123" x="685800"/>
            <a:ext cy="1546500" cx="77724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/>
        </p:txBody>
      </p:sp>
      <p:sp>
        <p:nvSpPr>
          <p:cNvPr name="Shape 122" id="122"/>
          <p:cNvSpPr txBox="1"/>
          <p:nvPr>
            <p:ph type="subTitle" idx="1"/>
          </p:nvPr>
        </p:nvSpPr>
        <p:spPr>
          <a:xfrm>
            <a:off y="4721913" x="685800"/>
            <a:ext cy="1897800" cx="77724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0" algn="l" marL="457200" rtl="0" lvl="0">
              <a:lnSpc>
                <a:spcPct val="115000"/>
              </a:lnSpc>
              <a:buNone/>
            </a:pPr>
            <a:r>
              <a:rPr lang="en" sz="2400"/>
              <a:t>“activity count: 4</a:t>
            </a:r>
          </a:p>
          <a:p>
            <a:pPr indent="0" marR="457200" algn="l" marL="457200" rtl="0" lvl="0">
              <a:lnSpc>
                <a:spcPct val="115000"/>
              </a:lnSpc>
              <a:buNone/>
            </a:pPr>
            <a:r>
              <a:rPr lang="en" sz="2400"/>
              <a:t>turtle blocks: start, clean, pen up, set xy, pen down, start fill, end fill, repeat, forward, right, set color, +, color”</a:t>
            </a:r>
          </a:p>
          <a:p>
            <a:r>
              <a:t/>
            </a:r>
          </a:p>
        </p:txBody>
      </p:sp>
      <p:sp>
        <p:nvSpPr>
          <p:cNvPr name="Shape 123" id="123"/>
          <p:cNvSpPr/>
          <p:nvPr/>
        </p:nvSpPr>
        <p:spPr>
          <a:xfrm>
            <a:off y="259344" x="1703924"/>
            <a:ext cy="4573793" cx="609715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name="Shape 124" id="124"/>
          <p:cNvSpPr/>
          <p:nvPr/>
        </p:nvSpPr>
        <p:spPr>
          <a:xfrm>
            <a:off y="6098034" x="8402489"/>
            <a:ext cy="759965" cx="74151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28" id="1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9" id="129"/>
          <p:cNvSpPr txBox="1"/>
          <p:nvPr>
            <p:ph type="ctrTitle"/>
          </p:nvPr>
        </p:nvSpPr>
        <p:spPr>
          <a:xfrm>
            <a:off y="2111123" x="685800"/>
            <a:ext cy="1546500" cx="77724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/>
        </p:txBody>
      </p:sp>
      <p:sp>
        <p:nvSpPr>
          <p:cNvPr name="Shape 130" id="130"/>
          <p:cNvSpPr txBox="1"/>
          <p:nvPr>
            <p:ph type="subTitle" idx="1"/>
          </p:nvPr>
        </p:nvSpPr>
        <p:spPr>
          <a:xfrm>
            <a:off y="3786737" x="685800"/>
            <a:ext cy="1046400" cx="77724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  <p:sp>
        <p:nvSpPr>
          <p:cNvPr name="Shape 131" id="131"/>
          <p:cNvSpPr/>
          <p:nvPr/>
        </p:nvSpPr>
        <p:spPr>
          <a:xfrm>
            <a:off y="108309" x="1914216"/>
            <a:ext cy="6641381" cx="578851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name="Shape 132" id="132"/>
          <p:cNvSpPr/>
          <p:nvPr/>
        </p:nvSpPr>
        <p:spPr>
          <a:xfrm>
            <a:off y="6098034" x="8402489"/>
            <a:ext cy="759965" cx="74151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36" id="1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37" id="137"/>
          <p:cNvSpPr txBox="1"/>
          <p:nvPr>
            <p:ph type="ctrTitle"/>
          </p:nvPr>
        </p:nvSpPr>
        <p:spPr>
          <a:xfrm>
            <a:off y="2111123" x="685800"/>
            <a:ext cy="1546500" cx="77724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/>
              <a:t>Rúbricas</a:t>
            </a:r>
          </a:p>
        </p:txBody>
      </p:sp>
      <p:sp>
        <p:nvSpPr>
          <p:cNvPr name="Shape 138" id="138"/>
          <p:cNvSpPr txBox="1"/>
          <p:nvPr>
            <p:ph type="subTitle" idx="1"/>
          </p:nvPr>
        </p:nvSpPr>
        <p:spPr>
          <a:xfrm>
            <a:off y="3786737" x="685800"/>
            <a:ext cy="1046400" cx="77724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  <p:sp>
        <p:nvSpPr>
          <p:cNvPr name="Shape 139" id="139"/>
          <p:cNvSpPr/>
          <p:nvPr/>
        </p:nvSpPr>
        <p:spPr>
          <a:xfrm>
            <a:off y="6098034" x="8402489"/>
            <a:ext cy="759965" cx="74151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43" id="1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44" id="144"/>
          <p:cNvSpPr txBox="1"/>
          <p:nvPr>
            <p:ph type="ctrTitle"/>
          </p:nvPr>
        </p:nvSpPr>
        <p:spPr>
          <a:xfrm>
            <a:off y="2111123" x="685800"/>
            <a:ext cy="1546500" cx="77724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/>
        </p:txBody>
      </p:sp>
      <p:sp>
        <p:nvSpPr>
          <p:cNvPr name="Shape 145" id="145"/>
          <p:cNvSpPr txBox="1"/>
          <p:nvPr>
            <p:ph type="subTitle" idx="1"/>
          </p:nvPr>
        </p:nvSpPr>
        <p:spPr>
          <a:xfrm>
            <a:off y="3786737" x="685800"/>
            <a:ext cy="1046400" cx="77724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  <p:sp>
        <p:nvSpPr>
          <p:cNvPr name="Shape 146" id="146"/>
          <p:cNvSpPr/>
          <p:nvPr/>
        </p:nvSpPr>
        <p:spPr>
          <a:xfrm>
            <a:off y="2022775" x="685800"/>
            <a:ext cy="4100977" cx="7878208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name="Shape 147" id="147"/>
          <p:cNvSpPr txBox="1"/>
          <p:nvPr>
            <p:ph type="title" idx="2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 lvl="0">
              <a:buClr>
                <a:srgbClr val="000000"/>
              </a:buClr>
              <a:buSzPct val="30555"/>
              <a:buFont typeface="Arial"/>
              <a:buNone/>
            </a:pPr>
            <a:r>
              <a:rPr lang="en"/>
              <a:t>Creación y Fluidez con la tecnología</a:t>
            </a:r>
          </a:p>
        </p:txBody>
      </p:sp>
      <p:sp>
        <p:nvSpPr>
          <p:cNvPr name="Shape 148" id="148"/>
          <p:cNvSpPr/>
          <p:nvPr/>
        </p:nvSpPr>
        <p:spPr>
          <a:xfrm>
            <a:off y="6098034" x="8402489"/>
            <a:ext cy="759965" cx="74151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52" id="1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53" id="153"/>
          <p:cNvSpPr txBox="1"/>
          <p:nvPr>
            <p:ph type="ctrTitle"/>
          </p:nvPr>
        </p:nvSpPr>
        <p:spPr>
          <a:xfrm>
            <a:off y="2111123" x="685800"/>
            <a:ext cy="1546500" cx="77724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/>
        </p:txBody>
      </p:sp>
      <p:sp>
        <p:nvSpPr>
          <p:cNvPr name="Shape 154" id="154"/>
          <p:cNvSpPr txBox="1"/>
          <p:nvPr>
            <p:ph type="subTitle" idx="1"/>
          </p:nvPr>
        </p:nvSpPr>
        <p:spPr>
          <a:xfrm>
            <a:off y="3786737" x="685800"/>
            <a:ext cy="1046400" cx="77724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  <p:sp>
        <p:nvSpPr>
          <p:cNvPr name="Shape 155" id="155"/>
          <p:cNvSpPr/>
          <p:nvPr/>
        </p:nvSpPr>
        <p:spPr>
          <a:xfrm>
            <a:off y="761604" x="3162175"/>
            <a:ext cy="5334791" cx="4536691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name="Shape 156" id="156"/>
          <p:cNvSpPr txBox="1"/>
          <p:nvPr>
            <p:ph type="title" idx="2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 lvl="0">
              <a:buClr>
                <a:srgbClr val="000000"/>
              </a:buClr>
              <a:buSzPct val="30555"/>
              <a:buFont typeface="Arial"/>
              <a:buNone/>
            </a:pPr>
            <a:r>
              <a:rPr lang="en"/>
              <a:t>TortugArte</a:t>
            </a:r>
          </a:p>
        </p:txBody>
      </p:sp>
      <p:sp>
        <p:nvSpPr>
          <p:cNvPr name="Shape 157" id="157"/>
          <p:cNvSpPr/>
          <p:nvPr/>
        </p:nvSpPr>
        <p:spPr>
          <a:xfrm>
            <a:off y="6098034" x="8402489"/>
            <a:ext cy="759965" cx="74151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9" id="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0" id="30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/>
              <a:t>Objetivos</a:t>
            </a:r>
          </a:p>
        </p:txBody>
      </p:sp>
      <p:sp>
        <p:nvSpPr>
          <p:cNvPr name="Shape 31" id="31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Conocerse y conocer el equipo de OLPC</a:t>
            </a:r>
          </a:p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Intercambiar nuevas ideas desde OLPC y entre los grupos</a:t>
            </a:r>
          </a:p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Recibir feedback </a:t>
            </a:r>
          </a:p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Abrir un espacio de intercambio donde podamos pensar y definir acciones conjuntas para el próximo semestre</a:t>
            </a:r>
          </a:p>
          <a:p>
            <a:pPr indent="-419100" marL="45720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Fortalecer la comunidad </a:t>
            </a:r>
          </a:p>
        </p:txBody>
      </p:sp>
      <p:sp>
        <p:nvSpPr>
          <p:cNvPr name="Shape 32" id="32"/>
          <p:cNvSpPr/>
          <p:nvPr/>
        </p:nvSpPr>
        <p:spPr>
          <a:xfrm>
            <a:off y="6098034" x="8402489"/>
            <a:ext cy="759965" cx="74151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36" id="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7" id="37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/>
              <a:t>Temas a tratar</a:t>
            </a:r>
          </a:p>
        </p:txBody>
      </p:sp>
      <p:sp>
        <p:nvSpPr>
          <p:cNvPr name="Shape 38" id="38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-381000" marL="457200" rtl="0" lvl="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2400">
                <a:solidFill>
                  <a:srgbClr val="222222"/>
                </a:solidFill>
              </a:rPr>
              <a:t>Content:</a:t>
            </a:r>
          </a:p>
          <a:p>
            <a:pPr indent="-381000" marL="914400" rtl="0" lvl="1">
              <a:buClr>
                <a:schemeClr val="dk1"/>
              </a:buClr>
              <a:buSzPct val="133333"/>
              <a:buFont typeface="Arial"/>
              <a:buAutoNum type="alphaLcPeriod"/>
            </a:pPr>
            <a:r>
              <a:rPr lang="en" sz="1800">
                <a:solidFill>
                  <a:srgbClr val="222222"/>
                </a:solidFill>
              </a:rPr>
              <a:t>Ejemplos </a:t>
            </a:r>
          </a:p>
          <a:p>
            <a:pPr indent="-381000" marL="914400" rtl="0" lvl="1">
              <a:buClr>
                <a:schemeClr val="dk1"/>
              </a:buClr>
              <a:buSzPct val="133333"/>
              <a:buFont typeface="Arial"/>
              <a:buAutoNum type="alphaLcPeriod"/>
            </a:pPr>
            <a:r>
              <a:rPr lang="en" sz="1800">
                <a:solidFill>
                  <a:srgbClr val="222222"/>
                </a:solidFill>
              </a:rPr>
              <a:t>Guias/manuales</a:t>
            </a:r>
          </a:p>
          <a:p>
            <a:pPr indent="-381000" marL="457200" rtl="0" lvl="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2400">
                <a:solidFill>
                  <a:srgbClr val="222222"/>
                </a:solidFill>
              </a:rPr>
              <a:t>Desarrollo profesional:</a:t>
            </a:r>
          </a:p>
          <a:p>
            <a:pPr indent="-381000" marL="914400" rtl="0" lvl="1">
              <a:buClr>
                <a:schemeClr val="dk1"/>
              </a:buClr>
              <a:buSzPct val="133333"/>
              <a:buFont typeface="Arial"/>
              <a:buAutoNum type="alphaLcPeriod"/>
            </a:pPr>
            <a:r>
              <a:rPr lang="en" sz="1800">
                <a:solidFill>
                  <a:srgbClr val="222222"/>
                </a:solidFill>
              </a:rPr>
              <a:t>Talleres</a:t>
            </a:r>
          </a:p>
          <a:p>
            <a:pPr indent="-381000" marL="914400" rtl="0" lvl="1">
              <a:buClr>
                <a:schemeClr val="dk1"/>
              </a:buClr>
              <a:buSzPct val="133333"/>
              <a:buFont typeface="Arial"/>
              <a:buAutoNum type="alphaLcPeriod"/>
            </a:pPr>
            <a:r>
              <a:rPr lang="en" sz="1800">
                <a:solidFill>
                  <a:srgbClr val="222222"/>
                </a:solidFill>
              </a:rPr>
              <a:t>Certificación (en linea/en sitio)</a:t>
            </a:r>
          </a:p>
          <a:p>
            <a:pPr indent="-381000" marL="914400" rtl="0" lvl="1">
              <a:buClr>
                <a:schemeClr val="dk1"/>
              </a:buClr>
              <a:buSzPct val="133333"/>
              <a:buFont typeface="Arial"/>
              <a:buAutoNum type="alphaLcPeriod"/>
            </a:pPr>
            <a:r>
              <a:rPr lang="en" sz="1800">
                <a:solidFill>
                  <a:srgbClr val="222222"/>
                </a:solidFill>
              </a:rPr>
              <a:t>Seminarios/conferencias</a:t>
            </a:r>
          </a:p>
          <a:p>
            <a:pPr indent="-381000" marL="457200" rtl="0" lvl="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2400">
                <a:solidFill>
                  <a:srgbClr val="222222"/>
                </a:solidFill>
              </a:rPr>
              <a:t>Evaluación:</a:t>
            </a:r>
          </a:p>
          <a:p>
            <a:pPr indent="-381000" marL="914400" rtl="0" lvl="1">
              <a:buClr>
                <a:schemeClr val="dk1"/>
              </a:buClr>
              <a:buSzPct val="133333"/>
              <a:buFont typeface="Arial"/>
              <a:buAutoNum type="alphaLcPeriod"/>
            </a:pPr>
            <a:r>
              <a:rPr lang="en" sz="1800">
                <a:solidFill>
                  <a:srgbClr val="222222"/>
                </a:solidFill>
              </a:rPr>
              <a:t>a diferentes niveles: niño(XO), maestro(XO/servidor), comunidad(Site)</a:t>
            </a:r>
          </a:p>
          <a:p>
            <a:pPr indent="-381000" marL="914400" rtl="0" lvl="1">
              <a:buClr>
                <a:schemeClr val="dk1"/>
              </a:buClr>
              <a:buSzPct val="133333"/>
              <a:buFont typeface="Arial"/>
              <a:buAutoNum type="alphaLcPeriod"/>
            </a:pPr>
            <a:r>
              <a:rPr lang="en" sz="1800">
                <a:solidFill>
                  <a:srgbClr val="222222"/>
                </a:solidFill>
              </a:rPr>
              <a:t>Diferentes mecanismo: portafolio, metadata</a:t>
            </a:r>
          </a:p>
          <a:p>
            <a:pPr indent="-381000" marL="457200" rtl="0" lvl="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2400">
                <a:solidFill>
                  <a:srgbClr val="222222"/>
                </a:solidFill>
              </a:rPr>
              <a:t>Comunidad</a:t>
            </a:r>
          </a:p>
          <a:p>
            <a:pPr indent="-381000" marL="914400" rtl="0" lvl="1">
              <a:buClr>
                <a:schemeClr val="dk1"/>
              </a:buClr>
              <a:buSzPct val="133333"/>
              <a:buFont typeface="Arial"/>
              <a:buAutoNum type="alphaLcPeriod"/>
            </a:pPr>
            <a:r>
              <a:rPr lang="en" sz="1800">
                <a:solidFill>
                  <a:srgbClr val="222222"/>
                </a:solidFill>
              </a:rPr>
              <a:t>Website online </a:t>
            </a:r>
          </a:p>
          <a:p>
            <a:pPr indent="-381000" marL="914400" rtl="0" lvl="1">
              <a:buClr>
                <a:schemeClr val="dk1"/>
              </a:buClr>
              <a:buSzPct val="133333"/>
              <a:buFont typeface="Arial"/>
              <a:buAutoNum type="alphaLcPeriod"/>
            </a:pPr>
            <a:r>
              <a:rPr lang="en" sz="1800">
                <a:solidFill>
                  <a:srgbClr val="222222"/>
                </a:solidFill>
              </a:rPr>
              <a:t>Chat and webinars</a:t>
            </a:r>
          </a:p>
          <a:p>
            <a:r>
              <a:t/>
            </a:r>
          </a:p>
          <a:p>
            <a:r>
              <a:t/>
            </a:r>
          </a:p>
        </p:txBody>
      </p:sp>
      <p:sp>
        <p:nvSpPr>
          <p:cNvPr name="Shape 39" id="39"/>
          <p:cNvSpPr/>
          <p:nvPr/>
        </p:nvSpPr>
        <p:spPr>
          <a:xfrm>
            <a:off y="6098034" x="8402489"/>
            <a:ext cy="759965" cx="74151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43" id="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4" id="4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 rtl="0" lvl="0">
              <a:buNone/>
            </a:pPr>
            <a:r>
              <a:rPr lang="en"/>
              <a:t>Temas a tratar</a:t>
            </a:r>
          </a:p>
        </p:txBody>
      </p:sp>
      <p:sp>
        <p:nvSpPr>
          <p:cNvPr name="Shape 45" id="45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-381000" marL="457200" rtl="0" lvl="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2400">
                <a:solidFill>
                  <a:srgbClr val="222222"/>
                </a:solidFill>
              </a:rPr>
              <a:t>Content:</a:t>
            </a:r>
          </a:p>
          <a:p>
            <a:pPr indent="-381000" marL="914400" rtl="0" lvl="1">
              <a:buClr>
                <a:schemeClr val="dk1"/>
              </a:buClr>
              <a:buSzPct val="133333"/>
              <a:buFont typeface="Arial"/>
              <a:buAutoNum type="alphaLcPeriod"/>
            </a:pPr>
            <a:r>
              <a:rPr lang="en" sz="1800" b="1">
                <a:solidFill>
                  <a:srgbClr val="222222"/>
                </a:solidFill>
              </a:rPr>
              <a:t>Ejemplos</a:t>
            </a:r>
            <a:r>
              <a:rPr lang="en" sz="1800">
                <a:solidFill>
                  <a:srgbClr val="222222"/>
                </a:solidFill>
              </a:rPr>
              <a:t> </a:t>
            </a:r>
          </a:p>
          <a:p>
            <a:pPr indent="-381000" marL="914400" rtl="0" lvl="1">
              <a:buClr>
                <a:schemeClr val="dk1"/>
              </a:buClr>
              <a:buSzPct val="133333"/>
              <a:buFont typeface="Arial"/>
              <a:buAutoNum type="alphaLcPeriod"/>
            </a:pPr>
            <a:r>
              <a:rPr lang="en" sz="1800">
                <a:solidFill>
                  <a:srgbClr val="222222"/>
                </a:solidFill>
              </a:rPr>
              <a:t>Guias/manuales</a:t>
            </a:r>
          </a:p>
          <a:p>
            <a:pPr indent="-381000" marL="457200" rtl="0" lvl="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2400">
                <a:solidFill>
                  <a:srgbClr val="222222"/>
                </a:solidFill>
              </a:rPr>
              <a:t>Desarrollo profesional:</a:t>
            </a:r>
          </a:p>
          <a:p>
            <a:pPr indent="-381000" marL="914400" rtl="0" lvl="1">
              <a:buClr>
                <a:schemeClr val="dk1"/>
              </a:buClr>
              <a:buSzPct val="133333"/>
              <a:buFont typeface="Arial"/>
              <a:buAutoNum type="alphaLcPeriod"/>
            </a:pPr>
            <a:r>
              <a:rPr lang="en" sz="1800">
                <a:solidFill>
                  <a:srgbClr val="222222"/>
                </a:solidFill>
              </a:rPr>
              <a:t>Talleres</a:t>
            </a:r>
          </a:p>
          <a:p>
            <a:pPr indent="-381000" marL="914400" rtl="0" lvl="1">
              <a:buClr>
                <a:schemeClr val="dk1"/>
              </a:buClr>
              <a:buSzPct val="133333"/>
              <a:buFont typeface="Arial"/>
              <a:buAutoNum type="alphaLcPeriod"/>
            </a:pPr>
            <a:r>
              <a:rPr lang="en" sz="1800">
                <a:solidFill>
                  <a:srgbClr val="222222"/>
                </a:solidFill>
              </a:rPr>
              <a:t>Certificación (en linea/en sitio)</a:t>
            </a:r>
          </a:p>
          <a:p>
            <a:pPr indent="-381000" marL="914400" rtl="0" lvl="1">
              <a:buClr>
                <a:schemeClr val="dk1"/>
              </a:buClr>
              <a:buSzPct val="133333"/>
              <a:buFont typeface="Arial"/>
              <a:buAutoNum type="alphaLcPeriod"/>
            </a:pPr>
            <a:r>
              <a:rPr lang="en" sz="1800">
                <a:solidFill>
                  <a:srgbClr val="222222"/>
                </a:solidFill>
              </a:rPr>
              <a:t>Seminarios/conferencias</a:t>
            </a:r>
          </a:p>
          <a:p>
            <a:pPr indent="-381000" marL="457200" rtl="0" lvl="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2400">
                <a:solidFill>
                  <a:srgbClr val="222222"/>
                </a:solidFill>
              </a:rPr>
              <a:t>Evaluación:</a:t>
            </a:r>
          </a:p>
          <a:p>
            <a:pPr indent="-381000" marL="914400" rtl="0" lvl="1">
              <a:buClr>
                <a:schemeClr val="dk1"/>
              </a:buClr>
              <a:buSzPct val="133333"/>
              <a:buFont typeface="Arial"/>
              <a:buAutoNum type="alphaLcPeriod"/>
            </a:pPr>
            <a:r>
              <a:rPr lang="en" sz="1800" b="1">
                <a:solidFill>
                  <a:srgbClr val="222222"/>
                </a:solidFill>
              </a:rPr>
              <a:t>Diferentes niveles: niño(XO), maestro(XO/servidor), comunidad(Site)</a:t>
            </a:r>
          </a:p>
          <a:p>
            <a:pPr indent="-381000" marL="914400" rtl="0" lvl="1">
              <a:buClr>
                <a:schemeClr val="dk1"/>
              </a:buClr>
              <a:buSzPct val="133333"/>
              <a:buFont typeface="Arial"/>
              <a:buAutoNum type="alphaLcPeriod"/>
            </a:pPr>
            <a:r>
              <a:rPr lang="en" sz="1800" b="1">
                <a:solidFill>
                  <a:srgbClr val="222222"/>
                </a:solidFill>
              </a:rPr>
              <a:t>Diferentes mecanismo: portafolio, metadata</a:t>
            </a:r>
          </a:p>
          <a:p>
            <a:pPr indent="-381000" marL="457200" rtl="0" lvl="0"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2400">
                <a:solidFill>
                  <a:srgbClr val="222222"/>
                </a:solidFill>
              </a:rPr>
              <a:t>Comunidad</a:t>
            </a:r>
          </a:p>
          <a:p>
            <a:pPr indent="-381000" marL="914400" rtl="0" lvl="1">
              <a:buClr>
                <a:schemeClr val="dk1"/>
              </a:buClr>
              <a:buSzPct val="133333"/>
              <a:buFont typeface="Arial"/>
              <a:buAutoNum type="alphaLcPeriod"/>
            </a:pPr>
            <a:r>
              <a:rPr lang="en" sz="1800">
                <a:solidFill>
                  <a:srgbClr val="222222"/>
                </a:solidFill>
              </a:rPr>
              <a:t>Website online </a:t>
            </a:r>
          </a:p>
          <a:p>
            <a:pPr indent="-381000" marL="914400" rtl="0" lvl="1">
              <a:buClr>
                <a:schemeClr val="dk1"/>
              </a:buClr>
              <a:buSzPct val="133333"/>
              <a:buFont typeface="Arial"/>
              <a:buAutoNum type="alphaLcPeriod"/>
            </a:pPr>
            <a:r>
              <a:rPr lang="en" sz="1800">
                <a:solidFill>
                  <a:srgbClr val="222222"/>
                </a:solidFill>
              </a:rPr>
              <a:t>Chat and webinars</a:t>
            </a:r>
          </a:p>
          <a:p>
            <a:r>
              <a:t/>
            </a:r>
          </a:p>
          <a:p>
            <a:r>
              <a:t/>
            </a:r>
          </a:p>
        </p:txBody>
      </p:sp>
      <p:sp>
        <p:nvSpPr>
          <p:cNvPr name="Shape 46" id="46"/>
          <p:cNvSpPr/>
          <p:nvPr/>
        </p:nvSpPr>
        <p:spPr>
          <a:xfrm>
            <a:off y="6098034" x="8402489"/>
            <a:ext cy="759965" cx="74151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50" id="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1" id="5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/>
              <a:t>Agenda - día 1</a:t>
            </a:r>
          </a:p>
        </p:txBody>
      </p:sp>
      <p:sp>
        <p:nvSpPr>
          <p:cNvPr name="Shape 52" id="52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0" marL="0"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8:30 AM	Bienvenida </a:t>
            </a:r>
          </a:p>
          <a:p>
            <a:pPr indent="0" marL="0"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9:30 AM 	Actividad práctica y reflexión </a:t>
            </a:r>
          </a:p>
          <a:p>
            <a:pPr indent="0" marL="0"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11:30 AM Salida a Harvard Square – Almuerzo</a:t>
            </a:r>
          </a:p>
          <a:p>
            <a:pPr indent="0" marL="0"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1:00 PM 	Reunión con Fernando Reimers - Director, International Education Policy Program, de la Escuela de Educación de Harvard</a:t>
            </a:r>
          </a:p>
          <a:p>
            <a:pPr indent="1841500"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	</a:t>
            </a:r>
          </a:p>
          <a:p>
            <a:pPr indent="0" marL="0"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2:00 PM 	Regreso a las oficinas de OLPC </a:t>
            </a:r>
          </a:p>
          <a:p>
            <a:pPr indent="0" marL="0"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3:00 PM	Evaluación del Plan Ceibal 2011. </a:t>
            </a:r>
          </a:p>
          <a:p>
            <a:pPr indent="0" marL="0"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3:45 PM 	Avance del estudio de desarrollo de creatividad en los niños de Cacupeé </a:t>
            </a:r>
          </a:p>
          <a:p>
            <a:pPr indent="0" marL="0"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4:30 PM	Escalas de medición de habilidades cognitivas – update del trabajo de Sonora, Méjico </a:t>
            </a:r>
          </a:p>
          <a:p>
            <a:pPr indent="0" marL="0"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5:15 PM 	Reflexión y cierre del día</a:t>
            </a:r>
          </a:p>
          <a:p>
            <a:pPr indent="0" marL="0"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7:00 PM 	Cena - TBD</a:t>
            </a:r>
          </a:p>
          <a:p>
            <a:r>
              <a:t/>
            </a:r>
          </a:p>
          <a:p>
            <a:r>
              <a:t/>
            </a:r>
          </a:p>
        </p:txBody>
      </p:sp>
      <p:sp>
        <p:nvSpPr>
          <p:cNvPr name="Shape 53" id="53"/>
          <p:cNvSpPr/>
          <p:nvPr/>
        </p:nvSpPr>
        <p:spPr>
          <a:xfrm>
            <a:off y="6098034" x="8402489"/>
            <a:ext cy="759965" cx="74151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57" id="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8" id="5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 rtl="0" lvl="0">
              <a:buNone/>
            </a:pPr>
            <a:r>
              <a:rPr lang="en"/>
              <a:t>Agenda - día 2</a:t>
            </a:r>
          </a:p>
        </p:txBody>
      </p:sp>
      <p:sp>
        <p:nvSpPr>
          <p:cNvPr name="Shape 59" id="59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0" marL="0"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8:30 AM	Bienvenida, desayuno informal Nuevos modelos de evaluación para nuevos métodos de aprendizaje - 	Prof. Miguel Zapata, Universidad de Alcala.</a:t>
            </a:r>
          </a:p>
          <a:p>
            <a:pPr indent="0" marL="0"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9:30 AM 	Actividad práctica y reflexión, uso de Portafolio y Metadatos de las Actividades </a:t>
            </a:r>
          </a:p>
          <a:p>
            <a:pPr indent="0" marL="0"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1:00 AM 	Almuerzo (Holmes school Project, Miami – Melissa Henríquez)</a:t>
            </a:r>
          </a:p>
          <a:p>
            <a:pPr indent="0" marL="0"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2:30 PM 	Hacia el futuro – OLPC, Sugar Labs y la comunidad (Desarrollo profesional y certificación, documentación de ejemplos y desarrollo de material de apoyo, evaluación, y otros), trabajo en grupos.</a:t>
            </a:r>
          </a:p>
          <a:p>
            <a:pPr indent="0" marL="0"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5:00 PM	Reflexión final</a:t>
            </a:r>
          </a:p>
          <a:p>
            <a:pPr indent="0" marL="0"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7:00 PM	Cena - libre</a:t>
            </a:r>
          </a:p>
          <a:p>
            <a:r>
              <a:t/>
            </a:r>
          </a:p>
          <a:p>
            <a:r>
              <a:t/>
            </a:r>
          </a:p>
        </p:txBody>
      </p:sp>
      <p:sp>
        <p:nvSpPr>
          <p:cNvPr name="Shape 60" id="60"/>
          <p:cNvSpPr/>
          <p:nvPr/>
        </p:nvSpPr>
        <p:spPr>
          <a:xfrm>
            <a:off y="6098034" x="8402489"/>
            <a:ext cy="759965" cx="74151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64" id="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5" id="6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/>
              <a:t>Ejemplos (Tortugarte)</a:t>
            </a:r>
          </a:p>
        </p:txBody>
      </p:sp>
      <p:sp>
        <p:nvSpPr>
          <p:cNvPr name="Shape 66" id="66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Ejemplo dentro de un ejemplo (Walter)</a:t>
            </a:r>
          </a:p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Manual de Tortugarte (wiki)</a:t>
            </a:r>
          </a:p>
          <a:p>
            <a:pPr indent="-381000" marL="914400" rtl="0" lvl="1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>
                <a:solidFill>
                  <a:srgbClr val="222222"/>
                </a:solidFill>
              </a:rPr>
              <a:t>http://wiki.sugarlabs.org/go/Activities/Turtle_Art/Manual</a:t>
            </a:r>
          </a:p>
          <a:p>
            <a:pPr indent="-381000" marL="914400" rtl="0" lvl="1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>
                <a:solidFill>
                  <a:srgbClr val="222222"/>
                </a:solidFill>
              </a:rPr>
              <a:t>https://taatolpc.wikispaces.com/TurtleArtattheStart</a:t>
            </a:r>
          </a:p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Ejemplo/video</a:t>
            </a:r>
          </a:p>
          <a:p>
            <a:pPr indent="-381000" marL="914400" rtl="0" lvl="1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>
                <a:solidFill>
                  <a:srgbClr val="222222"/>
                </a:solidFill>
              </a:rPr>
              <a:t>http://wiki.sugarlabs.org/go/Turtle_Art_Projects</a:t>
            </a:r>
          </a:p>
        </p:txBody>
      </p:sp>
      <p:sp>
        <p:nvSpPr>
          <p:cNvPr name="Shape 67" id="67"/>
          <p:cNvSpPr/>
          <p:nvPr/>
        </p:nvSpPr>
        <p:spPr>
          <a:xfrm>
            <a:off y="6098034" x="8402489"/>
            <a:ext cy="759965" cx="74151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71" id="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2" id="72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/>
              <a:t>Nombre del proyecto... </a:t>
            </a:r>
          </a:p>
        </p:txBody>
      </p:sp>
      <p:sp>
        <p:nvSpPr>
          <p:cNvPr name="Shape 73" id="73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  <p:sp>
        <p:nvSpPr>
          <p:cNvPr name="Shape 74" id="74"/>
          <p:cNvSpPr/>
          <p:nvPr/>
        </p:nvSpPr>
        <p:spPr>
          <a:xfrm>
            <a:off y="1600200" x="738572"/>
            <a:ext cy="4370561" cx="766685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name="Shape 75" id="75"/>
          <p:cNvSpPr/>
          <p:nvPr/>
        </p:nvSpPr>
        <p:spPr>
          <a:xfrm>
            <a:off y="6098034" x="8405426"/>
            <a:ext cy="759965" cx="74151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79" id="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0" id="80"/>
          <p:cNvSpPr txBox="1"/>
          <p:nvPr>
            <p:ph type="ctrTitle"/>
          </p:nvPr>
        </p:nvSpPr>
        <p:spPr>
          <a:xfrm>
            <a:off y="2111123" x="685800"/>
            <a:ext cy="1546500" cx="77724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/>
        </p:txBody>
      </p:sp>
      <p:sp>
        <p:nvSpPr>
          <p:cNvPr name="Shape 81" id="81"/>
          <p:cNvSpPr txBox="1"/>
          <p:nvPr>
            <p:ph type="subTitle" idx="1"/>
          </p:nvPr>
        </p:nvSpPr>
        <p:spPr>
          <a:xfrm>
            <a:off y="3786737" x="685800"/>
            <a:ext cy="1046400" cx="77724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  <p:sp>
        <p:nvSpPr>
          <p:cNvPr name="Shape 82" id="82"/>
          <p:cNvSpPr/>
          <p:nvPr/>
        </p:nvSpPr>
        <p:spPr>
          <a:xfrm>
            <a:off y="1291069" x="685800"/>
            <a:ext cy="2366553" cx="416775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name="Shape 83" id="83"/>
          <p:cNvSpPr/>
          <p:nvPr/>
        </p:nvSpPr>
        <p:spPr>
          <a:xfrm>
            <a:off y="3657623" x="4384574"/>
            <a:ext cy="2417171" cx="4073625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name="Shape 84" id="84"/>
          <p:cNvSpPr txBox="1"/>
          <p:nvPr>
            <p:ph type="title" idx="2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 lvl="0">
              <a:buClr>
                <a:srgbClr val="000000"/>
              </a:buClr>
              <a:buSzPct val="30555"/>
              <a:buFont typeface="Arial"/>
              <a:buNone/>
            </a:pPr>
            <a:r>
              <a:rPr lang="en"/>
              <a:t>Experiencia personal haciendo el proyecto... </a:t>
            </a:r>
          </a:p>
        </p:txBody>
      </p:sp>
      <p:sp>
        <p:nvSpPr>
          <p:cNvPr name="Shape 85" id="85"/>
          <p:cNvSpPr/>
          <p:nvPr/>
        </p:nvSpPr>
        <p:spPr>
          <a:xfrm>
            <a:off y="6098034" x="8402489"/>
            <a:ext cy="759965" cx="74151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